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4"/>
  </p:notesMasterIdLst>
  <p:sldIdLst>
    <p:sldId id="445" r:id="rId2"/>
    <p:sldId id="428" r:id="rId3"/>
    <p:sldId id="442" r:id="rId4"/>
    <p:sldId id="421" r:id="rId5"/>
    <p:sldId id="423" r:id="rId6"/>
    <p:sldId id="396" r:id="rId7"/>
    <p:sldId id="397" r:id="rId8"/>
    <p:sldId id="398" r:id="rId9"/>
    <p:sldId id="443" r:id="rId10"/>
    <p:sldId id="432" r:id="rId11"/>
    <p:sldId id="444" r:id="rId12"/>
    <p:sldId id="43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hao Tran" initials="TT" lastIdx="1" clrIdx="0">
    <p:extLst>
      <p:ext uri="{19B8F6BF-5375-455C-9EA6-DF929625EA0E}">
        <p15:presenceInfo xmlns:p15="http://schemas.microsoft.com/office/powerpoint/2012/main" userId="32beb6e879873bd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4E1B"/>
    <a:srgbClr val="3E8DB8"/>
    <a:srgbClr val="F0C77F"/>
    <a:srgbClr val="EC7837"/>
    <a:srgbClr val="116C60"/>
    <a:srgbClr val="6396AC"/>
    <a:srgbClr val="573C84"/>
    <a:srgbClr val="9477C1"/>
    <a:srgbClr val="7ACAEB"/>
    <a:srgbClr val="F9DB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5" autoAdjust="0"/>
    <p:restoredTop sz="94257" autoAdjust="0"/>
  </p:normalViewPr>
  <p:slideViewPr>
    <p:cSldViewPr snapToGrid="0">
      <p:cViewPr>
        <p:scale>
          <a:sx n="33" d="100"/>
          <a:sy n="33" d="100"/>
        </p:scale>
        <p:origin x="3012" y="1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rang Nguyễn" userId="37d49a10e351d9da" providerId="LiveId" clId="{00CF2766-E71B-4935-A3D4-C62218D89B9A}"/>
    <pc:docChg chg="addSld modSld sldOrd">
      <pc:chgData name="Trang Nguyễn" userId="37d49a10e351d9da" providerId="LiveId" clId="{00CF2766-E71B-4935-A3D4-C62218D89B9A}" dt="2024-09-03T07:42:33.472" v="2"/>
      <pc:docMkLst>
        <pc:docMk/>
      </pc:docMkLst>
      <pc:sldChg chg="add ord">
        <pc:chgData name="Trang Nguyễn" userId="37d49a10e351d9da" providerId="LiveId" clId="{00CF2766-E71B-4935-A3D4-C62218D89B9A}" dt="2024-09-03T07:42:33.472" v="2"/>
        <pc:sldMkLst>
          <pc:docMk/>
          <pc:sldMk cId="150550125" sldId="445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2AFEA7-24EF-4708-9DA2-C88FAA649411}" type="datetimeFigureOut">
              <a:rPr lang="en-US" smtClean="0"/>
              <a:t>9/3/2024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56C878-329E-4680-BC08-68F6D798B9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732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56C878-329E-4680-BC08-68F6D798B98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599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67918DD-F32C-40AE-BFB5-741B5886C773}" type="datetimeFigureOut">
              <a:rPr lang="zh-CN" altLang="en-US" smtClean="0"/>
              <a:t>2024/9/3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9349654-8A83-41C1-B6F2-193D712776E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5736765"/>
      </p:ext>
    </p:extLst>
  </p:cSld>
  <p:clrMapOvr>
    <a:masterClrMapping/>
  </p:clrMapOvr>
  <p:transition spd="slow" advTm="3000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997B5FA-0921-464F-AAE1-844C04324D75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2024/9/3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65CE74E-AB26-4998-AD42-012C4C1AD07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5526400"/>
      </p:ext>
    </p:extLst>
  </p:cSld>
  <p:clrMapOvr>
    <a:masterClrMapping/>
  </p:clrMapOvr>
  <p:transition spd="slow" advTm="3000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34865"/>
      </p:ext>
    </p:extLst>
  </p:cSld>
  <p:clrMapOvr>
    <a:masterClrMapping/>
  </p:clrMapOvr>
  <p:transition spd="slow" advTm="3000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8922751"/>
      </p:ext>
    </p:extLst>
  </p:cSld>
  <p:clrMapOvr>
    <a:masterClrMapping/>
  </p:clrMapOvr>
  <p:transition spd="slow" advTm="3000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圆角矩形 7"/>
          <p:cNvSpPr/>
          <p:nvPr userDrawn="1"/>
        </p:nvSpPr>
        <p:spPr>
          <a:xfrm>
            <a:off x="533400" y="390525"/>
            <a:ext cx="11125200" cy="6029326"/>
          </a:xfrm>
          <a:prstGeom prst="round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 userDrawn="1"/>
        </p:nvSpPr>
        <p:spPr>
          <a:xfrm>
            <a:off x="723900" y="552450"/>
            <a:ext cx="10763250" cy="5734050"/>
          </a:xfrm>
          <a:prstGeom prst="roundRect">
            <a:avLst/>
          </a:prstGeom>
          <a:solidFill>
            <a:schemeClr val="bg1"/>
          </a:solidFill>
          <a:ln w="28575">
            <a:solidFill>
              <a:srgbClr val="E35F5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1639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6" r:id="rId2"/>
    <p:sldLayoutId id="2147483677" r:id="rId3"/>
    <p:sldLayoutId id="2147483681" r:id="rId4"/>
  </p:sldLayoutIdLst>
  <p:transition spd="slow" advTm="3000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1.jpe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1.jpeg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1263441" y="620509"/>
            <a:ext cx="9353487" cy="3860129"/>
            <a:chOff x="781050" y="749301"/>
            <a:chExt cx="10420350" cy="5480049"/>
          </a:xfrm>
        </p:grpSpPr>
        <p:sp>
          <p:nvSpPr>
            <p:cNvPr id="23" name="圆角矩形 22"/>
            <p:cNvSpPr/>
            <p:nvPr/>
          </p:nvSpPr>
          <p:spPr>
            <a:xfrm>
              <a:off x="781050" y="749301"/>
              <a:ext cx="10420350" cy="548004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思源黑体 CN"/>
                <a:cs typeface="+mn-cs"/>
              </a:endParaRPr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885371" y="851805"/>
              <a:ext cx="10218058" cy="524419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8575">
              <a:solidFill>
                <a:srgbClr val="E35F5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思源黑体 CN"/>
                <a:cs typeface="+mn-cs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-370949" y="3181350"/>
            <a:ext cx="12934954" cy="4972050"/>
            <a:chOff x="-371477" y="3244397"/>
            <a:chExt cx="12934954" cy="497205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301" t="7619" r="16012" b="5381"/>
            <a:stretch/>
          </p:blipFill>
          <p:spPr>
            <a:xfrm>
              <a:off x="8943977" y="3244397"/>
              <a:ext cx="3619500" cy="4972050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613" t="13619" r="31488" b="26302"/>
            <a:stretch/>
          </p:blipFill>
          <p:spPr>
            <a:xfrm>
              <a:off x="2713263" y="3853542"/>
              <a:ext cx="4132943" cy="3433536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381" t="13778" r="42024" b="12064"/>
            <a:stretch/>
          </p:blipFill>
          <p:spPr>
            <a:xfrm>
              <a:off x="-371477" y="3611336"/>
              <a:ext cx="3730171" cy="4238171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976" t="20222" r="23690" b="27206"/>
            <a:stretch/>
          </p:blipFill>
          <p:spPr>
            <a:xfrm>
              <a:off x="6579053" y="4096202"/>
              <a:ext cx="2844801" cy="3004457"/>
            </a:xfrm>
            <a:prstGeom prst="rect">
              <a:avLst/>
            </a:prstGeom>
          </p:spPr>
        </p:pic>
      </p:grp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7"/>
          <a:srcRect r="52072"/>
          <a:stretch/>
        </p:blipFill>
        <p:spPr>
          <a:xfrm>
            <a:off x="1" y="-41809"/>
            <a:ext cx="5843848" cy="2066723"/>
          </a:xfrm>
          <a:prstGeom prst="rect">
            <a:avLst/>
          </a:prstGeom>
        </p:spPr>
      </p:pic>
      <p:pic>
        <p:nvPicPr>
          <p:cNvPr id="31" name="Picture 30" descr="Logo, company name&#10;&#10;Description automatically generated">
            <a:extLst>
              <a:ext uri="{FF2B5EF4-FFF2-40B4-BE49-F238E27FC236}">
                <a16:creationId xmlns:a16="http://schemas.microsoft.com/office/drawing/2014/main" id="{DAB97DCF-F264-03AD-AF46-AC34828DEE5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1825" y="-110868"/>
            <a:ext cx="1517136" cy="151713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CC18794-43E2-64FE-783E-B5E2C2A496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21948" y="379801"/>
            <a:ext cx="2314575" cy="105449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AA8E1C4-01E0-DE56-D3A0-D17C842C835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60196" y="1797270"/>
            <a:ext cx="7123313" cy="266962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BD260E9-5A37-0F24-CEAC-2F2FC56ED3B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24144" y="937581"/>
            <a:ext cx="3206774" cy="107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501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0164F40-7948-D3F7-4514-B956FBF586A9}"/>
              </a:ext>
            </a:extLst>
          </p:cNvPr>
          <p:cNvGrpSpPr/>
          <p:nvPr/>
        </p:nvGrpSpPr>
        <p:grpSpPr>
          <a:xfrm>
            <a:off x="945452" y="468344"/>
            <a:ext cx="10159428" cy="2112296"/>
            <a:chOff x="4609180" y="762241"/>
            <a:chExt cx="10159428" cy="2112296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A520115-390A-7288-E9D8-F5D2AA8C0E8B}"/>
                </a:ext>
              </a:extLst>
            </p:cNvPr>
            <p:cNvGrpSpPr/>
            <p:nvPr/>
          </p:nvGrpSpPr>
          <p:grpSpPr>
            <a:xfrm>
              <a:off x="4609180" y="762241"/>
              <a:ext cx="841938" cy="923330"/>
              <a:chOff x="1173977" y="712487"/>
              <a:chExt cx="841938" cy="923330"/>
            </a:xfrm>
          </p:grpSpPr>
          <p:sp>
            <p:nvSpPr>
              <p:cNvPr id="15" name="Flowchart: Connector 14">
                <a:extLst>
                  <a:ext uri="{FF2B5EF4-FFF2-40B4-BE49-F238E27FC236}">
                    <a16:creationId xmlns:a16="http://schemas.microsoft.com/office/drawing/2014/main" id="{94E1D1D2-1232-A803-FED4-90BA5E3AA17E}"/>
                  </a:ext>
                </a:extLst>
              </p:cNvPr>
              <p:cNvSpPr/>
              <p:nvPr/>
            </p:nvSpPr>
            <p:spPr>
              <a:xfrm>
                <a:off x="1240972" y="839755"/>
                <a:ext cx="765111" cy="765111"/>
              </a:xfrm>
              <a:prstGeom prst="flowChartConnector">
                <a:avLst/>
              </a:prstGeom>
              <a:solidFill>
                <a:srgbClr val="9477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PA-文本框 54">
                <a:extLst>
                  <a:ext uri="{FF2B5EF4-FFF2-40B4-BE49-F238E27FC236}">
                    <a16:creationId xmlns:a16="http://schemas.microsoft.com/office/drawing/2014/main" id="{6D933736-3345-1EA5-C427-1A1D728BB755}"/>
                  </a:ext>
                </a:extLst>
              </p:cNvPr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1173977" y="712487"/>
                <a:ext cx="841938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dist">
                  <a:defRPr sz="44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魂59号-创粗黑" panose="00000500000000000000" pitchFamily="2" charset="-122"/>
                    <a:ea typeface="字魂59号-创粗黑" panose="00000500000000000000" pitchFamily="2" charset="-122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5400" b="0" spc="-300" dirty="0">
                    <a:effectLst/>
                    <a:latin typeface="SVN-Cookies" panose="02040603050506020204" pitchFamily="18" charset="0"/>
                    <a:ea typeface="字魂156号-萌趣苏打饼" panose="00000500000000000000" pitchFamily="2" charset="-122"/>
                    <a:sym typeface="思源黑体 CN" panose="020B0500000000000000" pitchFamily="34" charset="-122"/>
                  </a:rPr>
                  <a:t>4</a:t>
                </a:r>
                <a:endParaRPr kumimoji="0" lang="zh-CN" altLang="en-US" sz="5400" b="0" i="0" u="none" strike="noStrike" kern="1200" cap="none" spc="-300" normalizeH="0" baseline="0" noProof="0" dirty="0">
                  <a:ln>
                    <a:noFill/>
                  </a:ln>
                  <a:effectLst/>
                  <a:uLnTx/>
                  <a:uFillTx/>
                  <a:latin typeface="SVN-Cookies" panose="02040603050506020204" pitchFamily="18" charset="0"/>
                  <a:ea typeface="字魂156号-萌趣苏打饼" panose="00000500000000000000" pitchFamily="2" charset="-122"/>
                  <a:sym typeface="思源黑体 CN" panose="020B0500000000000000" pitchFamily="34" charset="-122"/>
                </a:endParaRP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38FF2FD-3CE1-B1E4-6A05-C5537A557E59}"/>
                </a:ext>
              </a:extLst>
            </p:cNvPr>
            <p:cNvGrpSpPr/>
            <p:nvPr/>
          </p:nvGrpSpPr>
          <p:grpSpPr>
            <a:xfrm>
              <a:off x="5518113" y="791737"/>
              <a:ext cx="9250495" cy="2082800"/>
              <a:chOff x="2128173" y="1005676"/>
              <a:chExt cx="9250495" cy="2082800"/>
            </a:xfrm>
          </p:grpSpPr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D8BF3255-A7BB-E110-92D4-091279345DE8}"/>
                  </a:ext>
                </a:extLst>
              </p:cNvPr>
              <p:cNvSpPr/>
              <p:nvPr/>
            </p:nvSpPr>
            <p:spPr>
              <a:xfrm>
                <a:off x="2128173" y="1005676"/>
                <a:ext cx="9077775" cy="2082800"/>
              </a:xfrm>
              <a:prstGeom prst="roundRect">
                <a:avLst/>
              </a:prstGeom>
              <a:solidFill>
                <a:srgbClr val="F9DB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6C80634F-1CB6-058E-6706-557A135F973E}"/>
                  </a:ext>
                </a:extLst>
              </p:cNvPr>
              <p:cNvSpPr txBox="1"/>
              <p:nvPr/>
            </p:nvSpPr>
            <p:spPr>
              <a:xfrm>
                <a:off x="2265092" y="1103448"/>
                <a:ext cx="9113576" cy="19389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vi-VN" sz="2400" b="1" i="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Chọn câu trả lời đúng.</a:t>
                </a:r>
              </a:p>
              <a:p>
                <a:pPr algn="just"/>
                <a:r>
                  <a:rPr lang="vi-VN" sz="2400" b="0" i="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Có ba bức tranh tư</a:t>
                </a:r>
                <a:r>
                  <a:rPr lang="en-US" sz="2400" dirty="0">
                    <a:solidFill>
                      <a:srgbClr val="000000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ờ</a:t>
                </a:r>
                <a:r>
                  <a:rPr lang="vi-VN" sz="2400" b="0" i="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ng</a:t>
                </a:r>
              </a:p>
              <a:p>
                <a:pPr algn="just"/>
                <a:r>
                  <a:rPr lang="vi-VN" sz="2400" b="0" i="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• Bức tranh về bảo vệ môi trường có diện tích là 5,3 m</a:t>
                </a:r>
                <a:r>
                  <a:rPr lang="vi-VN" sz="2400" b="0" i="0" baseline="3000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  <a:endParaRPr lang="vi-VN" sz="2400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algn="just"/>
                <a:r>
                  <a:rPr lang="vi-VN" sz="2400" b="0" i="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• Bức tranh về an toàn giao thông có diện tích là 5 m</a:t>
                </a:r>
                <a:r>
                  <a:rPr lang="vi-VN" sz="2400" b="0" i="0" baseline="3000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  <a:r>
                  <a:rPr lang="vi-VN" sz="2400" b="0" i="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 8 dm</a:t>
                </a:r>
                <a:r>
                  <a:rPr lang="vi-VN" sz="2400" b="0" i="0" baseline="3000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  <a:r>
                  <a:rPr lang="vi-VN" sz="2400" b="0" i="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;</a:t>
                </a:r>
              </a:p>
              <a:p>
                <a:pPr algn="just"/>
                <a:r>
                  <a:rPr lang="vi-VN" sz="2400" b="0" i="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• Bức tranh về phòng chống dịch Covid có diện tích là 5 m</a:t>
                </a:r>
                <a:r>
                  <a:rPr lang="vi-VN" sz="2400" b="0" i="0" baseline="3000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  <a:r>
                  <a:rPr lang="vi-VN" sz="2400" b="0" i="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 9 dm</a:t>
                </a:r>
                <a:r>
                  <a:rPr lang="vi-VN" sz="2400" b="0" i="0" baseline="3000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  <a:endParaRPr lang="vi-VN" sz="2400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2B069556-E5AF-F445-516E-8A0C599FA4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5645" y="2705735"/>
            <a:ext cx="5314950" cy="29908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0B1BD3-651C-AB16-FA73-A0D8346FC002}"/>
              </a:ext>
            </a:extLst>
          </p:cNvPr>
          <p:cNvSpPr txBox="1"/>
          <p:nvPr/>
        </p:nvSpPr>
        <p:spPr>
          <a:xfrm>
            <a:off x="894080" y="3027680"/>
            <a:ext cx="51104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vi-VN" sz="2400" b="1" i="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Bức tranh nào có diện tích bé nhất?</a:t>
            </a:r>
          </a:p>
          <a:p>
            <a:pPr algn="just"/>
            <a:r>
              <a:rPr lang="vi-VN" sz="24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A. Bức tranh về bảo vệ môi trường</a:t>
            </a:r>
          </a:p>
          <a:p>
            <a:pPr algn="just"/>
            <a:r>
              <a:rPr lang="vi-VN" sz="24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B. Bức tranh về an toàn giao thông</a:t>
            </a:r>
          </a:p>
          <a:p>
            <a:pPr algn="just"/>
            <a:r>
              <a:rPr lang="vi-VN" sz="2400" b="0" i="0" dirty="0">
                <a:solidFill>
                  <a:srgbClr val="00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C. Bức tranh về phòng chống dịch Covid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287516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E0761ED-B726-5E66-81AC-73761D51313F}"/>
              </a:ext>
            </a:extLst>
          </p:cNvPr>
          <p:cNvSpPr txBox="1"/>
          <p:nvPr/>
        </p:nvSpPr>
        <p:spPr>
          <a:xfrm>
            <a:off x="1229360" y="1097280"/>
            <a:ext cx="9601200" cy="51830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Ta </a:t>
            </a:r>
            <a:r>
              <a:rPr lang="en-US" sz="2800" b="1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có</a:t>
            </a:r>
            <a:r>
              <a:rPr lang="en-US" sz="28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: 5 m</a:t>
            </a:r>
            <a:r>
              <a:rPr lang="en-US" sz="2800" b="1" i="1" baseline="300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  <a:r>
              <a:rPr lang="en-US" sz="28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8 dm</a:t>
            </a:r>
            <a:r>
              <a:rPr lang="en-US" sz="2800" b="1" i="1" baseline="300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  <a:r>
              <a:rPr lang="en-US" sz="28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= 5,08 m</a:t>
            </a:r>
            <a:r>
              <a:rPr lang="en-US" sz="2800" b="1" i="1" baseline="300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  <a:endParaRPr lang="en-US" sz="2800" b="1" dirty="0">
              <a:solidFill>
                <a:srgbClr val="FF000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          5 m</a:t>
            </a:r>
            <a:r>
              <a:rPr lang="en-US" sz="2800" b="1" i="1" baseline="300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  <a:r>
              <a:rPr lang="en-US" sz="28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9 dm</a:t>
            </a:r>
            <a:r>
              <a:rPr lang="en-US" sz="2800" b="1" i="1" baseline="300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  <a:r>
              <a:rPr lang="en-US" sz="28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= 5,09 m</a:t>
            </a:r>
            <a:r>
              <a:rPr lang="en-US" sz="2800" b="1" i="1" baseline="300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  <a:endParaRPr lang="en-US" sz="2800" b="1" dirty="0">
              <a:solidFill>
                <a:srgbClr val="FF000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457200" marR="0" indent="-4572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Bức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tranh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về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an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toàn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giao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thông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có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diện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tích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là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5,08 m</a:t>
            </a:r>
            <a:r>
              <a:rPr lang="en-US" sz="2800" i="1" baseline="300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endParaRPr lang="en-US" sz="2800" dirty="0">
              <a:solidFill>
                <a:srgbClr val="FF000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457200" marR="0" indent="-4572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Bức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tranh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về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phòng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chống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dịch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Covid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có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diện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tích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là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5,09 m</a:t>
            </a:r>
            <a:r>
              <a:rPr lang="en-US" sz="2800" i="1" baseline="300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endParaRPr lang="en-US" sz="2800" dirty="0">
              <a:solidFill>
                <a:srgbClr val="FF000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457200" marR="0" indent="-4572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Diện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tích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của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các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bức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tranh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theo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thứ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tự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từ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lớn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đến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bé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là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: 5,3 m</a:t>
            </a:r>
            <a:r>
              <a:rPr lang="en-US" sz="2800" i="1" baseline="300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; 5,09 m</a:t>
            </a:r>
            <a:r>
              <a:rPr lang="en-US" sz="2800" i="1" baseline="300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; 5,08 m</a:t>
            </a:r>
            <a:r>
              <a:rPr lang="en-US" sz="2800" i="1" baseline="30000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  <a:r>
              <a:rPr lang="en-US" sz="28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  <a:endParaRPr lang="en-US" sz="2800" dirty="0">
              <a:solidFill>
                <a:srgbClr val="FF000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Vậy</a:t>
            </a:r>
            <a:r>
              <a:rPr lang="en-US" sz="28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b="1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bức</a:t>
            </a:r>
            <a:r>
              <a:rPr lang="en-US" sz="28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b="1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tranh</a:t>
            </a:r>
            <a:r>
              <a:rPr lang="en-US" sz="28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b="1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về</a:t>
            </a:r>
            <a:r>
              <a:rPr lang="en-US" sz="28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b="1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bảo</a:t>
            </a:r>
            <a:r>
              <a:rPr lang="en-US" sz="28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b="1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vệ</a:t>
            </a:r>
            <a:r>
              <a:rPr lang="en-US" sz="28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b="1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môi</a:t>
            </a:r>
            <a:r>
              <a:rPr lang="en-US" sz="28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b="1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trường</a:t>
            </a:r>
            <a:r>
              <a:rPr lang="en-US" sz="28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b="1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có</a:t>
            </a:r>
            <a:r>
              <a:rPr lang="en-US" sz="28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b="1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diện</a:t>
            </a:r>
            <a:r>
              <a:rPr lang="en-US" sz="28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b="1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tích</a:t>
            </a:r>
            <a:r>
              <a:rPr lang="en-US" sz="28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b="1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lớn</a:t>
            </a:r>
            <a:r>
              <a:rPr lang="en-US" sz="28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b="1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nhất</a:t>
            </a:r>
            <a:r>
              <a:rPr lang="en-US" sz="28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i="1" dirty="0" err="1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Chọn</a:t>
            </a:r>
            <a:r>
              <a:rPr lang="en-US" sz="2800" b="1" i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B</a:t>
            </a:r>
            <a:endParaRPr lang="en-US" sz="2800" b="1" dirty="0">
              <a:solidFill>
                <a:srgbClr val="FF000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629150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779229" y="775152"/>
            <a:ext cx="10420350" cy="5480049"/>
            <a:chOff x="781050" y="749301"/>
            <a:chExt cx="10420350" cy="5480049"/>
          </a:xfrm>
        </p:grpSpPr>
        <p:sp>
          <p:nvSpPr>
            <p:cNvPr id="23" name="圆角矩形 22"/>
            <p:cNvSpPr/>
            <p:nvPr/>
          </p:nvSpPr>
          <p:spPr>
            <a:xfrm>
              <a:off x="781050" y="749301"/>
              <a:ext cx="10420350" cy="548004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思源黑体 CN"/>
                <a:cs typeface="+mn-cs"/>
              </a:endParaRPr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885371" y="851805"/>
              <a:ext cx="10218058" cy="524419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8575">
              <a:solidFill>
                <a:srgbClr val="E35F5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思源黑体 CN"/>
                <a:cs typeface="+mn-cs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-755422" y="3089274"/>
            <a:ext cx="12934954" cy="4972050"/>
            <a:chOff x="-371477" y="3244397"/>
            <a:chExt cx="12934954" cy="497205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301" t="7619" r="16012" b="5381"/>
            <a:stretch/>
          </p:blipFill>
          <p:spPr>
            <a:xfrm>
              <a:off x="8943977" y="3244397"/>
              <a:ext cx="3619500" cy="4972050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613" t="13619" r="31488" b="26302"/>
            <a:stretch/>
          </p:blipFill>
          <p:spPr>
            <a:xfrm>
              <a:off x="2713263" y="3853542"/>
              <a:ext cx="4132943" cy="3433536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381" t="13778" r="42024" b="12064"/>
            <a:stretch/>
          </p:blipFill>
          <p:spPr>
            <a:xfrm>
              <a:off x="-371477" y="3611336"/>
              <a:ext cx="3730171" cy="4238171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976" t="20222" r="23690" b="27206"/>
            <a:stretch/>
          </p:blipFill>
          <p:spPr>
            <a:xfrm>
              <a:off x="6579053" y="4096202"/>
              <a:ext cx="2844801" cy="3004457"/>
            </a:xfrm>
            <a:prstGeom prst="rect">
              <a:avLst/>
            </a:prstGeom>
          </p:spPr>
        </p:pic>
      </p:grpSp>
      <p:grpSp>
        <p:nvGrpSpPr>
          <p:cNvPr id="16" name="组合 15"/>
          <p:cNvGrpSpPr/>
          <p:nvPr/>
        </p:nvGrpSpPr>
        <p:grpSpPr>
          <a:xfrm>
            <a:off x="-3107360" y="-3181350"/>
            <a:ext cx="18394252" cy="13220700"/>
            <a:chOff x="-3107360" y="-3181350"/>
            <a:chExt cx="18394252" cy="13220700"/>
          </a:xfrm>
          <a:solidFill>
            <a:srgbClr val="F4F4F4"/>
          </a:solidFill>
        </p:grpSpPr>
        <p:sp>
          <p:nvSpPr>
            <p:cNvPr id="17" name="矩形 16"/>
            <p:cNvSpPr/>
            <p:nvPr/>
          </p:nvSpPr>
          <p:spPr>
            <a:xfrm>
              <a:off x="-3107360" y="-3181350"/>
              <a:ext cx="18394252" cy="318135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"/>
                <a:ea typeface="思源黑体 CN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-3107360" y="6858000"/>
              <a:ext cx="18394252" cy="318135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"/>
                <a:ea typeface="思源黑体 CN"/>
                <a:cs typeface="+mn-cs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-3107360" y="-1799303"/>
              <a:ext cx="18394252" cy="10452508"/>
              <a:chOff x="-3107360" y="-3118504"/>
              <a:chExt cx="18394252" cy="11771709"/>
            </a:xfrm>
            <a:grpFill/>
          </p:grpSpPr>
          <p:sp>
            <p:nvSpPr>
              <p:cNvPr id="20" name="矩形 19"/>
              <p:cNvSpPr/>
              <p:nvPr/>
            </p:nvSpPr>
            <p:spPr>
              <a:xfrm>
                <a:off x="-3107360" y="-3118504"/>
                <a:ext cx="3097429" cy="11771709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"/>
                  <a:ea typeface="思源黑体 CN"/>
                  <a:cs typeface="+mn-cs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12189463" y="-3118504"/>
                <a:ext cx="3097429" cy="11771709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"/>
                  <a:ea typeface="思源黑体 CN"/>
                  <a:cs typeface="+mn-cs"/>
                </a:endParaRPr>
              </a:p>
            </p:txBody>
          </p:sp>
        </p:grp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12193057" cy="206672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22F87CB-DD99-7147-61F1-EBC5090FFF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79148" y="682567"/>
            <a:ext cx="9065538" cy="4273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9547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5"/>
          <a:srcRect r="22218"/>
          <a:stretch/>
        </p:blipFill>
        <p:spPr>
          <a:xfrm>
            <a:off x="-6625" y="3776827"/>
            <a:ext cx="12186157" cy="308117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12193057" cy="2066723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97" t="17936" r="52339" b="35612"/>
          <a:stretch/>
        </p:blipFill>
        <p:spPr>
          <a:xfrm>
            <a:off x="8819231" y="3826314"/>
            <a:ext cx="2863259" cy="3031686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01" t="7619" r="16012" b="5381"/>
          <a:stretch/>
        </p:blipFill>
        <p:spPr>
          <a:xfrm flipH="1">
            <a:off x="-577201" y="3275281"/>
            <a:ext cx="3619500" cy="4972050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C6B5EF91-C1B7-4192-AEF9-C3E437844150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8733" y="-497804"/>
            <a:ext cx="7674534" cy="7853607"/>
          </a:xfrm>
          <a:prstGeom prst="rect">
            <a:avLst/>
          </a:prstGeom>
        </p:spPr>
      </p:pic>
      <p:grpSp>
        <p:nvGrpSpPr>
          <p:cNvPr id="25" name="组合 12">
            <a:extLst>
              <a:ext uri="{FF2B5EF4-FFF2-40B4-BE49-F238E27FC236}">
                <a16:creationId xmlns:a16="http://schemas.microsoft.com/office/drawing/2014/main" id="{0B511B92-14F0-E976-EF23-AC248C7309D4}"/>
              </a:ext>
            </a:extLst>
          </p:cNvPr>
          <p:cNvGrpSpPr/>
          <p:nvPr/>
        </p:nvGrpSpPr>
        <p:grpSpPr>
          <a:xfrm>
            <a:off x="3133620" y="1215804"/>
            <a:ext cx="5266762" cy="3631763"/>
            <a:chOff x="2081344" y="2357098"/>
            <a:chExt cx="8050435" cy="58426341"/>
          </a:xfrm>
          <a:effectLst>
            <a:outerShdw blurRad="254000" sx="102000" sy="102000" algn="ctr" rotWithShape="0">
              <a:prstClr val="black">
                <a:alpha val="30000"/>
              </a:prstClr>
            </a:outerShdw>
          </a:effectLst>
        </p:grpSpPr>
        <p:sp>
          <p:nvSpPr>
            <p:cNvPr id="26" name="PA-文本框 54">
              <a:extLst>
                <a:ext uri="{FF2B5EF4-FFF2-40B4-BE49-F238E27FC236}">
                  <a16:creationId xmlns:a16="http://schemas.microsoft.com/office/drawing/2014/main" id="{302381AC-C7DE-C16B-6DB5-491705270825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2081344" y="2357098"/>
              <a:ext cx="8030366" cy="58426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dist">
                <a:defRPr sz="44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魂59号-创粗黑" panose="00000500000000000000" pitchFamily="2" charset="-122"/>
                  <a:ea typeface="字魂59号-创粗黑" panose="00000500000000000000" pitchFamily="2" charset="-122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vi-VN" altLang="zh-CN" sz="11500" b="0" spc="-300" dirty="0">
                  <a:ln w="190500">
                    <a:solidFill>
                      <a:prstClr val="white"/>
                    </a:solidFill>
                  </a:ln>
                  <a:effectLst/>
                  <a:latin typeface="SVN-Cookies" panose="02040603050506020204" pitchFamily="18" charset="0"/>
                  <a:ea typeface="字魂156号-萌趣苏打饼" panose="00000500000000000000" pitchFamily="2" charset="-122"/>
                  <a:sym typeface="思源黑体 CN" panose="020B0500000000000000" pitchFamily="34" charset="-122"/>
                </a:rPr>
                <a:t>KHỞI ĐỘNG</a:t>
              </a:r>
              <a:endParaRPr kumimoji="0" lang="zh-CN" altLang="en-US" sz="11500" b="0" i="0" u="none" strike="noStrike" kern="1200" cap="none" spc="-300" normalizeH="0" baseline="0" noProof="0" dirty="0">
                <a:ln w="190500">
                  <a:solidFill>
                    <a:prstClr val="white"/>
                  </a:solidFill>
                </a:ln>
                <a:effectLst/>
                <a:uLnTx/>
                <a:uFillTx/>
                <a:latin typeface="SVN-Cookies" panose="02040603050506020204" pitchFamily="18" charset="0"/>
                <a:ea typeface="字魂156号-萌趣苏打饼" panose="00000500000000000000" pitchFamily="2" charset="-122"/>
                <a:sym typeface="思源黑体 CN" panose="020B0500000000000000" pitchFamily="34" charset="-122"/>
              </a:endParaRPr>
            </a:p>
          </p:txBody>
        </p:sp>
        <p:sp>
          <p:nvSpPr>
            <p:cNvPr id="27" name="PA-文本框 54">
              <a:extLst>
                <a:ext uri="{FF2B5EF4-FFF2-40B4-BE49-F238E27FC236}">
                  <a16:creationId xmlns:a16="http://schemas.microsoft.com/office/drawing/2014/main" id="{1E055132-FE44-E237-C27C-C605CB389832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2101413" y="2357098"/>
              <a:ext cx="8030366" cy="58426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dist">
                <a:defRPr sz="44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魂59号-创粗黑" panose="00000500000000000000" pitchFamily="2" charset="-122"/>
                  <a:ea typeface="字魂59号-创粗黑" panose="00000500000000000000" pitchFamily="2" charset="-122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vi-VN" altLang="zh-CN" sz="11500" b="0" spc="-300" dirty="0">
                  <a:solidFill>
                    <a:srgbClr val="6396AC"/>
                  </a:solidFill>
                  <a:effectLst/>
                  <a:latin typeface="SVN-Cookies" panose="02040603050506020204" pitchFamily="18" charset="0"/>
                  <a:ea typeface="字魂156号-萌趣苏打饼" panose="00000500000000000000" pitchFamily="2" charset="-122"/>
                  <a:sym typeface="思源黑体 CN" panose="020B0500000000000000" pitchFamily="34" charset="-122"/>
                </a:rPr>
                <a:t>KHỞI ĐỘNG</a:t>
              </a:r>
              <a:endParaRPr kumimoji="0" lang="zh-CN" altLang="en-US" sz="11500" b="0" i="0" u="none" strike="noStrike" kern="1200" cap="none" spc="-300" normalizeH="0" baseline="0" noProof="0" dirty="0">
                <a:ln>
                  <a:noFill/>
                </a:ln>
                <a:solidFill>
                  <a:srgbClr val="6396AC"/>
                </a:solidFill>
                <a:effectLst/>
                <a:uLnTx/>
                <a:uFillTx/>
                <a:latin typeface="SVN-Cookies" panose="02040603050506020204" pitchFamily="18" charset="0"/>
                <a:ea typeface="字魂156号-萌趣苏打饼" panose="00000500000000000000" pitchFamily="2" charset="-122"/>
                <a:sym typeface="思源黑体 CN" panose="020B05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115925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">
            <a:hlinkClick r:id="" action="ppaction://media"/>
            <a:extLst>
              <a:ext uri="{FF2B5EF4-FFF2-40B4-BE49-F238E27FC236}">
                <a16:creationId xmlns:a16="http://schemas.microsoft.com/office/drawing/2014/main" id="{E7CD7F75-04D9-DC76-B9DA-FE14088B70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211471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7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1263441" y="620509"/>
            <a:ext cx="9353487" cy="3860129"/>
            <a:chOff x="781050" y="749301"/>
            <a:chExt cx="10420350" cy="5480049"/>
          </a:xfrm>
        </p:grpSpPr>
        <p:sp>
          <p:nvSpPr>
            <p:cNvPr id="23" name="圆角矩形 22"/>
            <p:cNvSpPr/>
            <p:nvPr/>
          </p:nvSpPr>
          <p:spPr>
            <a:xfrm>
              <a:off x="781050" y="749301"/>
              <a:ext cx="10420350" cy="548004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思源黑体 CN"/>
                <a:cs typeface="+mn-cs"/>
              </a:endParaRPr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885371" y="851805"/>
              <a:ext cx="10218058" cy="5244196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8575">
              <a:solidFill>
                <a:srgbClr val="E35F56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思源黑体 CN"/>
                <a:cs typeface="+mn-cs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-370949" y="3181350"/>
            <a:ext cx="12934954" cy="4972050"/>
            <a:chOff x="-371477" y="3244397"/>
            <a:chExt cx="12934954" cy="497205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301" t="7619" r="16012" b="5381"/>
            <a:stretch/>
          </p:blipFill>
          <p:spPr>
            <a:xfrm>
              <a:off x="8943977" y="3244397"/>
              <a:ext cx="3619500" cy="4972050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613" t="13619" r="31488" b="26302"/>
            <a:stretch/>
          </p:blipFill>
          <p:spPr>
            <a:xfrm>
              <a:off x="2713263" y="3853542"/>
              <a:ext cx="4132943" cy="3433536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381" t="13778" r="42024" b="12064"/>
            <a:stretch/>
          </p:blipFill>
          <p:spPr>
            <a:xfrm>
              <a:off x="-371477" y="3611336"/>
              <a:ext cx="3730171" cy="4238171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976" t="20222" r="23690" b="27206"/>
            <a:stretch/>
          </p:blipFill>
          <p:spPr>
            <a:xfrm>
              <a:off x="6579053" y="4096202"/>
              <a:ext cx="2844801" cy="3004457"/>
            </a:xfrm>
            <a:prstGeom prst="rect">
              <a:avLst/>
            </a:prstGeom>
          </p:spPr>
        </p:pic>
      </p:grp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7"/>
          <a:srcRect r="52072"/>
          <a:stretch/>
        </p:blipFill>
        <p:spPr>
          <a:xfrm>
            <a:off x="1" y="-41809"/>
            <a:ext cx="5843848" cy="2066723"/>
          </a:xfrm>
          <a:prstGeom prst="rect">
            <a:avLst/>
          </a:prstGeom>
        </p:spPr>
      </p:pic>
      <p:pic>
        <p:nvPicPr>
          <p:cNvPr id="31" name="Picture 30" descr="Logo, company name&#10;&#10;Description automatically generated">
            <a:extLst>
              <a:ext uri="{FF2B5EF4-FFF2-40B4-BE49-F238E27FC236}">
                <a16:creationId xmlns:a16="http://schemas.microsoft.com/office/drawing/2014/main" id="{DAB97DCF-F264-03AD-AF46-AC34828DEE5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1825" y="-110868"/>
            <a:ext cx="1517136" cy="151713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CC18794-43E2-64FE-783E-B5E2C2A496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21948" y="379801"/>
            <a:ext cx="2314575" cy="105449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AA8E1C4-01E0-DE56-D3A0-D17C842C835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60196" y="1797270"/>
            <a:ext cx="7123313" cy="266962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BD260E9-5A37-0F24-CEAC-2F2FC56ED3B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24144" y="937581"/>
            <a:ext cx="3206774" cy="1072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6267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5"/>
          <a:srcRect r="22218"/>
          <a:stretch/>
        </p:blipFill>
        <p:spPr>
          <a:xfrm>
            <a:off x="-6625" y="3776827"/>
            <a:ext cx="12186157" cy="308117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3525" y="0"/>
            <a:ext cx="12193057" cy="2066723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97" t="17936" r="52339" b="35612"/>
          <a:stretch/>
        </p:blipFill>
        <p:spPr>
          <a:xfrm>
            <a:off x="8819231" y="3826314"/>
            <a:ext cx="2863259" cy="3031686"/>
          </a:xfrm>
          <a:prstGeom prst="rect">
            <a:avLst/>
          </a:pr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C6B5EF91-C1B7-4192-AEF9-C3E43784415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495" y="-792906"/>
            <a:ext cx="8634365" cy="8417882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01" t="7619" r="16012" b="5381"/>
          <a:stretch/>
        </p:blipFill>
        <p:spPr>
          <a:xfrm flipH="1">
            <a:off x="-783443" y="2856132"/>
            <a:ext cx="3619500" cy="4972050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-3107360" y="-3181350"/>
            <a:ext cx="18394252" cy="13220700"/>
            <a:chOff x="-3107360" y="-3181350"/>
            <a:chExt cx="18394252" cy="13220700"/>
          </a:xfrm>
          <a:solidFill>
            <a:srgbClr val="F4F4F4"/>
          </a:solidFill>
        </p:grpSpPr>
        <p:sp>
          <p:nvSpPr>
            <p:cNvPr id="17" name="矩形 16"/>
            <p:cNvSpPr/>
            <p:nvPr/>
          </p:nvSpPr>
          <p:spPr>
            <a:xfrm>
              <a:off x="-3107360" y="-3181350"/>
              <a:ext cx="18394252" cy="318135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"/>
                <a:ea typeface="思源黑体 CN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-3107360" y="6858000"/>
              <a:ext cx="18394252" cy="318135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"/>
                <a:ea typeface="思源黑体 CN"/>
                <a:cs typeface="+mn-cs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-3107360" y="-1799303"/>
              <a:ext cx="18394252" cy="10452508"/>
              <a:chOff x="-3107360" y="-3118504"/>
              <a:chExt cx="18394252" cy="11771709"/>
            </a:xfrm>
            <a:grpFill/>
          </p:grpSpPr>
          <p:sp>
            <p:nvSpPr>
              <p:cNvPr id="20" name="矩形 19"/>
              <p:cNvSpPr/>
              <p:nvPr/>
            </p:nvSpPr>
            <p:spPr>
              <a:xfrm>
                <a:off x="-3107360" y="-3118504"/>
                <a:ext cx="3097429" cy="11771709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"/>
                  <a:ea typeface="思源黑体 CN"/>
                  <a:cs typeface="+mn-cs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12189463" y="-3118504"/>
                <a:ext cx="3097429" cy="11771709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"/>
                  <a:ea typeface="思源黑体 CN"/>
                  <a:cs typeface="+mn-cs"/>
                </a:endParaRPr>
              </a:p>
            </p:txBody>
          </p:sp>
        </p:grpSp>
      </p:grpSp>
      <p:grpSp>
        <p:nvGrpSpPr>
          <p:cNvPr id="23" name="组合 12">
            <a:extLst>
              <a:ext uri="{FF2B5EF4-FFF2-40B4-BE49-F238E27FC236}">
                <a16:creationId xmlns:a16="http://schemas.microsoft.com/office/drawing/2014/main" id="{07B644BF-E6DC-1B8C-9EEF-47CA2ABF1A3E}"/>
              </a:ext>
            </a:extLst>
          </p:cNvPr>
          <p:cNvGrpSpPr/>
          <p:nvPr/>
        </p:nvGrpSpPr>
        <p:grpSpPr>
          <a:xfrm>
            <a:off x="2862315" y="1260985"/>
            <a:ext cx="5279890" cy="3640376"/>
            <a:chOff x="2041208" y="2357098"/>
            <a:chExt cx="8070502" cy="58564903"/>
          </a:xfrm>
          <a:effectLst>
            <a:outerShdw blurRad="254000" sx="102000" sy="102000" algn="ctr" rotWithShape="0">
              <a:prstClr val="black">
                <a:alpha val="30000"/>
              </a:prstClr>
            </a:outerShdw>
          </a:effectLst>
        </p:grpSpPr>
        <p:sp>
          <p:nvSpPr>
            <p:cNvPr id="32" name="PA-文本框 54">
              <a:extLst>
                <a:ext uri="{FF2B5EF4-FFF2-40B4-BE49-F238E27FC236}">
                  <a16:creationId xmlns:a16="http://schemas.microsoft.com/office/drawing/2014/main" id="{FA44A356-3218-2E0D-B7C9-829F2A91AF7D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2081344" y="2357098"/>
              <a:ext cx="8030366" cy="58426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dist">
                <a:defRPr sz="44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魂59号-创粗黑" panose="00000500000000000000" pitchFamily="2" charset="-122"/>
                  <a:ea typeface="字魂59号-创粗黑" panose="00000500000000000000" pitchFamily="2" charset="-122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1500" b="0" spc="-300" dirty="0">
                  <a:ln w="190500">
                    <a:solidFill>
                      <a:prstClr val="white"/>
                    </a:solidFill>
                  </a:ln>
                  <a:effectLst/>
                  <a:latin typeface="SVN-Cookies" panose="02040603050506020204" pitchFamily="18" charset="0"/>
                  <a:ea typeface="字魂156号-萌趣苏打饼" panose="00000500000000000000" pitchFamily="2" charset="-122"/>
                  <a:sym typeface="思源黑体 CN" panose="020B0500000000000000" pitchFamily="34" charset="-122"/>
                </a:rPr>
                <a:t>LUYỆN TẬP</a:t>
              </a:r>
              <a:endParaRPr kumimoji="0" lang="zh-CN" altLang="en-US" sz="11500" b="0" i="0" u="none" strike="noStrike" kern="1200" cap="none" spc="-300" normalizeH="0" baseline="0" noProof="0" dirty="0">
                <a:ln w="190500">
                  <a:solidFill>
                    <a:prstClr val="white"/>
                  </a:solidFill>
                </a:ln>
                <a:effectLst/>
                <a:uLnTx/>
                <a:uFillTx/>
                <a:latin typeface="SVN-Cookies" panose="02040603050506020204" pitchFamily="18" charset="0"/>
                <a:ea typeface="字魂156号-萌趣苏打饼" panose="00000500000000000000" pitchFamily="2" charset="-122"/>
                <a:sym typeface="思源黑体 CN" panose="020B0500000000000000" pitchFamily="34" charset="-122"/>
              </a:endParaRPr>
            </a:p>
          </p:txBody>
        </p:sp>
        <p:sp>
          <p:nvSpPr>
            <p:cNvPr id="33" name="PA-文本框 54">
              <a:extLst>
                <a:ext uri="{FF2B5EF4-FFF2-40B4-BE49-F238E27FC236}">
                  <a16:creationId xmlns:a16="http://schemas.microsoft.com/office/drawing/2014/main" id="{F91015E2-0559-B1AE-CF4C-B405474C3078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2041208" y="2495660"/>
              <a:ext cx="8030366" cy="58426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dist">
                <a:defRPr sz="44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魂59号-创粗黑" panose="00000500000000000000" pitchFamily="2" charset="-122"/>
                  <a:ea typeface="字魂59号-创粗黑" panose="00000500000000000000" pitchFamily="2" charset="-122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11500" b="0" spc="-300" dirty="0">
                  <a:solidFill>
                    <a:srgbClr val="E35F56"/>
                  </a:solidFill>
                  <a:effectLst/>
                  <a:latin typeface="SVN-Cookies" panose="02040603050506020204" pitchFamily="18" charset="0"/>
                  <a:ea typeface="字魂156号-萌趣苏打饼" panose="00000500000000000000" pitchFamily="2" charset="-122"/>
                  <a:sym typeface="思源黑体 CN" panose="020B0500000000000000" pitchFamily="34" charset="-122"/>
                </a:rPr>
                <a:t>LUYỆN TẬP</a:t>
              </a:r>
              <a:endParaRPr kumimoji="0" lang="zh-CN" altLang="en-US" sz="11500" b="0" i="0" u="none" strike="noStrike" kern="1200" cap="none" spc="-300" normalizeH="0" baseline="0" noProof="0" dirty="0">
                <a:ln>
                  <a:noFill/>
                </a:ln>
                <a:solidFill>
                  <a:srgbClr val="FC8648"/>
                </a:solidFill>
                <a:effectLst/>
                <a:uLnTx/>
                <a:uFillTx/>
                <a:latin typeface="SVN-Cookies" panose="02040603050506020204" pitchFamily="18" charset="0"/>
                <a:ea typeface="字魂156号-萌趣苏打饼" panose="00000500000000000000" pitchFamily="2" charset="-122"/>
                <a:sym typeface="思源黑体 CN" panose="020B05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17865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2B593A7-6A1B-7456-9EC7-63290E534AB4}"/>
              </a:ext>
            </a:extLst>
          </p:cNvPr>
          <p:cNvGrpSpPr/>
          <p:nvPr/>
        </p:nvGrpSpPr>
        <p:grpSpPr>
          <a:xfrm>
            <a:off x="1026528" y="192876"/>
            <a:ext cx="7853311" cy="923330"/>
            <a:chOff x="1209408" y="1005676"/>
            <a:chExt cx="7853311" cy="923330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16E0068-60F6-BB04-FC3D-2215A68F2D9C}"/>
                </a:ext>
              </a:extLst>
            </p:cNvPr>
            <p:cNvGrpSpPr/>
            <p:nvPr/>
          </p:nvGrpSpPr>
          <p:grpSpPr>
            <a:xfrm>
              <a:off x="1209408" y="1005676"/>
              <a:ext cx="841938" cy="923330"/>
              <a:chOff x="1164145" y="741983"/>
              <a:chExt cx="841938" cy="923330"/>
            </a:xfrm>
          </p:grpSpPr>
          <p:sp>
            <p:nvSpPr>
              <p:cNvPr id="8" name="Flowchart: Connector 7">
                <a:extLst>
                  <a:ext uri="{FF2B5EF4-FFF2-40B4-BE49-F238E27FC236}">
                    <a16:creationId xmlns:a16="http://schemas.microsoft.com/office/drawing/2014/main" id="{5BC4C217-5CD8-64CF-AAD7-B91A71324B01}"/>
                  </a:ext>
                </a:extLst>
              </p:cNvPr>
              <p:cNvSpPr/>
              <p:nvPr/>
            </p:nvSpPr>
            <p:spPr>
              <a:xfrm>
                <a:off x="1240972" y="839755"/>
                <a:ext cx="765111" cy="765111"/>
              </a:xfrm>
              <a:prstGeom prst="flowChartConnector">
                <a:avLst/>
              </a:prstGeom>
              <a:solidFill>
                <a:srgbClr val="9477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1" name="PA-文本框 54">
                <a:extLst>
                  <a:ext uri="{FF2B5EF4-FFF2-40B4-BE49-F238E27FC236}">
                    <a16:creationId xmlns:a16="http://schemas.microsoft.com/office/drawing/2014/main" id="{35CE0AEA-C41C-7B48-D5D2-E826BBF8C98F}"/>
                  </a:ext>
                </a:extLst>
              </p:cNvPr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1164145" y="741983"/>
                <a:ext cx="841938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dist">
                  <a:defRPr sz="44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魂59号-创粗黑" panose="00000500000000000000" pitchFamily="2" charset="-122"/>
                    <a:ea typeface="字魂59号-创粗黑" panose="00000500000000000000" pitchFamily="2" charset="-122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altLang="zh-CN" sz="5400" b="0" spc="-300" dirty="0">
                    <a:effectLst/>
                    <a:latin typeface="SVN-Cookies" panose="02040603050506020204" pitchFamily="18" charset="0"/>
                    <a:ea typeface="字魂156号-萌趣苏打饼" panose="00000500000000000000" pitchFamily="2" charset="-122"/>
                    <a:sym typeface="思源黑体 CN" panose="020B0500000000000000" pitchFamily="34" charset="-122"/>
                  </a:rPr>
                  <a:t>1</a:t>
                </a:r>
                <a:endParaRPr kumimoji="0" lang="zh-CN" altLang="en-US" sz="5400" b="0" i="0" u="none" strike="noStrike" kern="1200" cap="none" spc="-300" normalizeH="0" baseline="0" noProof="0" dirty="0">
                  <a:ln>
                    <a:noFill/>
                  </a:ln>
                  <a:effectLst/>
                  <a:uLnTx/>
                  <a:uFillTx/>
                  <a:latin typeface="SVN-Cookies" panose="02040603050506020204" pitchFamily="18" charset="0"/>
                  <a:ea typeface="字魂156号-萌趣苏打饼" panose="00000500000000000000" pitchFamily="2" charset="-122"/>
                  <a:sym typeface="思源黑体 CN" panose="020B0500000000000000" pitchFamily="34" charset="-122"/>
                </a:endParaRP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504491AA-FE30-9787-D57F-18A9140E8076}"/>
                </a:ext>
              </a:extLst>
            </p:cNvPr>
            <p:cNvGrpSpPr/>
            <p:nvPr/>
          </p:nvGrpSpPr>
          <p:grpSpPr>
            <a:xfrm>
              <a:off x="2128173" y="1191450"/>
              <a:ext cx="6934546" cy="677109"/>
              <a:chOff x="2092241" y="965079"/>
              <a:chExt cx="6934546" cy="677109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89FD6298-DB56-CC8F-C312-8A9D87F979A5}"/>
                  </a:ext>
                </a:extLst>
              </p:cNvPr>
              <p:cNvSpPr/>
              <p:nvPr/>
            </p:nvSpPr>
            <p:spPr>
              <a:xfrm>
                <a:off x="2092241" y="995857"/>
                <a:ext cx="6335107" cy="646331"/>
              </a:xfrm>
              <a:prstGeom prst="rect">
                <a:avLst/>
              </a:prstGeom>
              <a:solidFill>
                <a:srgbClr val="F9DB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059BEE5-287B-0A6C-5F2E-8FEDE94ECE2F}"/>
                  </a:ext>
                </a:extLst>
              </p:cNvPr>
              <p:cNvSpPr txBox="1"/>
              <p:nvPr/>
            </p:nvSpPr>
            <p:spPr>
              <a:xfrm>
                <a:off x="2202024" y="965079"/>
                <a:ext cx="682476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600" b="1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Tìm</a:t>
                </a:r>
                <a:r>
                  <a:rPr lang="en-US" sz="3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3600" b="1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số</a:t>
                </a:r>
                <a:r>
                  <a:rPr lang="en-US" sz="3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3600" b="1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thập</a:t>
                </a:r>
                <a:r>
                  <a:rPr lang="en-US" sz="3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3600" b="1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phân</a:t>
                </a:r>
                <a:r>
                  <a:rPr lang="en-US" sz="3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3600" b="1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thích</a:t>
                </a:r>
                <a:r>
                  <a:rPr lang="en-US" sz="36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3600" b="1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hợp</a:t>
                </a:r>
                <a:endParaRPr lang="en-US" sz="36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1CF1E55-D910-CD77-FD43-A0744B07ED6D}"/>
              </a:ext>
            </a:extLst>
          </p:cNvPr>
          <p:cNvGrpSpPr/>
          <p:nvPr/>
        </p:nvGrpSpPr>
        <p:grpSpPr>
          <a:xfrm>
            <a:off x="772160" y="1666240"/>
            <a:ext cx="11419840" cy="2277977"/>
            <a:chOff x="772160" y="1666240"/>
            <a:chExt cx="11419840" cy="227797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90ADBBF-1297-052D-8B82-3900A1CCD75A}"/>
                </a:ext>
              </a:extLst>
            </p:cNvPr>
            <p:cNvSpPr txBox="1"/>
            <p:nvPr/>
          </p:nvSpPr>
          <p:spPr>
            <a:xfrm>
              <a:off x="772160" y="1666240"/>
              <a:ext cx="5262880" cy="22170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14350" indent="-514350">
                <a:lnSpc>
                  <a:spcPct val="150000"/>
                </a:lnSpc>
                <a:buAutoNum type="alphaLcParenR"/>
              </a:pPr>
              <a:r>
                <a:rPr lang="en-US" sz="3200" dirty="0">
                  <a:latin typeface="Cambria" panose="02040503050406030204" pitchFamily="18" charset="0"/>
                  <a:ea typeface="Cambria" panose="02040503050406030204" pitchFamily="18" charset="0"/>
                </a:rPr>
                <a:t>8 m 7 dm =           m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>
                  <a:latin typeface="Cambria" panose="02040503050406030204" pitchFamily="18" charset="0"/>
                  <a:ea typeface="Cambria" panose="02040503050406030204" pitchFamily="18" charset="0"/>
                </a:rPr>
                <a:t>      4 m 8 cm =             m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>
                  <a:latin typeface="Cambria" panose="02040503050406030204" pitchFamily="18" charset="0"/>
                  <a:ea typeface="Cambria" panose="02040503050406030204" pitchFamily="18" charset="0"/>
                </a:rPr>
                <a:t>       5 cm 6 mm =            cm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14E0929-BC86-4DD2-F1A6-D3D4EA9985FE}"/>
                </a:ext>
              </a:extLst>
            </p:cNvPr>
            <p:cNvSpPr txBox="1"/>
            <p:nvPr/>
          </p:nvSpPr>
          <p:spPr>
            <a:xfrm>
              <a:off x="6929120" y="1727200"/>
              <a:ext cx="5262880" cy="22170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3200" dirty="0">
                  <a:latin typeface="Cambria" panose="02040503050406030204" pitchFamily="18" charset="0"/>
                  <a:ea typeface="Cambria" panose="02040503050406030204" pitchFamily="18" charset="0"/>
                </a:rPr>
                <a:t>b) 215 cm =           m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>
                  <a:latin typeface="Cambria" panose="02040503050406030204" pitchFamily="18" charset="0"/>
                  <a:ea typeface="Cambria" panose="02040503050406030204" pitchFamily="18" charset="0"/>
                </a:rPr>
                <a:t>      76 mm =            cm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>
                  <a:latin typeface="Cambria" panose="02040503050406030204" pitchFamily="18" charset="0"/>
                  <a:ea typeface="Cambria" panose="02040503050406030204" pitchFamily="18" charset="0"/>
                </a:rPr>
                <a:t>       9 mm =            cm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95273968-4103-8274-54B7-DC02433A2C64}"/>
                </a:ext>
              </a:extLst>
            </p:cNvPr>
            <p:cNvSpPr/>
            <p:nvPr/>
          </p:nvSpPr>
          <p:spPr>
            <a:xfrm>
              <a:off x="3403600" y="1859280"/>
              <a:ext cx="782320" cy="53848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3200" dirty="0">
                  <a:solidFill>
                    <a:srgbClr val="002060"/>
                  </a:solidFill>
                </a:rPr>
                <a:t>?</a:t>
              </a: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5211FA67-7092-EBEC-175B-F34640A8EBF8}"/>
                </a:ext>
              </a:extLst>
            </p:cNvPr>
            <p:cNvSpPr/>
            <p:nvPr/>
          </p:nvSpPr>
          <p:spPr>
            <a:xfrm>
              <a:off x="3423920" y="2570480"/>
              <a:ext cx="894080" cy="53848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3200" dirty="0">
                  <a:solidFill>
                    <a:srgbClr val="002060"/>
                  </a:solidFill>
                </a:rPr>
                <a:t>?</a:t>
              </a: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03C6A36C-B65D-AE32-5141-F8E792E50660}"/>
                </a:ext>
              </a:extLst>
            </p:cNvPr>
            <p:cNvSpPr/>
            <p:nvPr/>
          </p:nvSpPr>
          <p:spPr>
            <a:xfrm>
              <a:off x="3789680" y="3271520"/>
              <a:ext cx="894080" cy="53848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3200" dirty="0">
                  <a:solidFill>
                    <a:srgbClr val="002060"/>
                  </a:solidFill>
                </a:rPr>
                <a:t>?</a:t>
              </a:r>
            </a:p>
          </p:txBody>
        </p: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3CA7CE50-5067-939F-A59C-37376AA553C3}"/>
                </a:ext>
              </a:extLst>
            </p:cNvPr>
            <p:cNvSpPr/>
            <p:nvPr/>
          </p:nvSpPr>
          <p:spPr>
            <a:xfrm>
              <a:off x="9123680" y="1889760"/>
              <a:ext cx="894080" cy="53848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3200" dirty="0">
                  <a:solidFill>
                    <a:srgbClr val="002060"/>
                  </a:solidFill>
                </a:rPr>
                <a:t>?</a:t>
              </a:r>
            </a:p>
          </p:txBody>
        </p:sp>
        <p:sp>
          <p:nvSpPr>
            <p:cNvPr id="27" name="Rectangle: Rounded Corners 26">
              <a:extLst>
                <a:ext uri="{FF2B5EF4-FFF2-40B4-BE49-F238E27FC236}">
                  <a16:creationId xmlns:a16="http://schemas.microsoft.com/office/drawing/2014/main" id="{9BF48168-7F1C-ABD3-9079-06169F60932D}"/>
                </a:ext>
              </a:extLst>
            </p:cNvPr>
            <p:cNvSpPr/>
            <p:nvPr/>
          </p:nvSpPr>
          <p:spPr>
            <a:xfrm>
              <a:off x="9164320" y="2600960"/>
              <a:ext cx="894080" cy="53848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3200" dirty="0">
                  <a:solidFill>
                    <a:srgbClr val="002060"/>
                  </a:solidFill>
                </a:rPr>
                <a:t>?</a:t>
              </a:r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2E9A9EF7-9AB8-BB98-0C59-EDECD13B1831}"/>
                </a:ext>
              </a:extLst>
            </p:cNvPr>
            <p:cNvSpPr/>
            <p:nvPr/>
          </p:nvSpPr>
          <p:spPr>
            <a:xfrm>
              <a:off x="9052560" y="3393440"/>
              <a:ext cx="894080" cy="53848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3200" dirty="0">
                  <a:solidFill>
                    <a:srgbClr val="002060"/>
                  </a:solidFill>
                </a:rPr>
                <a:t>?</a:t>
              </a:r>
            </a:p>
          </p:txBody>
        </p:sp>
      </p:grp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93D4B5DE-C07E-F2B1-3E4E-7E8090A404F1}"/>
              </a:ext>
            </a:extLst>
          </p:cNvPr>
          <p:cNvSpPr/>
          <p:nvPr/>
        </p:nvSpPr>
        <p:spPr>
          <a:xfrm>
            <a:off x="3373120" y="1838960"/>
            <a:ext cx="822960" cy="53848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8,7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B57BF1FB-9945-61D7-A148-A29BFE74C537}"/>
              </a:ext>
            </a:extLst>
          </p:cNvPr>
          <p:cNvSpPr/>
          <p:nvPr/>
        </p:nvSpPr>
        <p:spPr>
          <a:xfrm>
            <a:off x="3373120" y="2560320"/>
            <a:ext cx="944880" cy="53848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4,08</a:t>
            </a:r>
            <a:endParaRPr lang="en-US" sz="28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B2EEBB8C-8110-5572-33BF-C90ED1CF21F5}"/>
              </a:ext>
            </a:extLst>
          </p:cNvPr>
          <p:cNvSpPr/>
          <p:nvPr/>
        </p:nvSpPr>
        <p:spPr>
          <a:xfrm>
            <a:off x="3749040" y="3271520"/>
            <a:ext cx="944880" cy="53848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5,6</a:t>
            </a: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155F0DB4-D3B7-7372-94AC-8B5CB22D1C04}"/>
              </a:ext>
            </a:extLst>
          </p:cNvPr>
          <p:cNvSpPr/>
          <p:nvPr/>
        </p:nvSpPr>
        <p:spPr>
          <a:xfrm>
            <a:off x="9093200" y="1899920"/>
            <a:ext cx="944880" cy="53848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2,15</a:t>
            </a: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E799C88F-86C3-53B7-DCB5-11A1FCE2D4B6}"/>
              </a:ext>
            </a:extLst>
          </p:cNvPr>
          <p:cNvSpPr/>
          <p:nvPr/>
        </p:nvSpPr>
        <p:spPr>
          <a:xfrm>
            <a:off x="9144000" y="2580640"/>
            <a:ext cx="944880" cy="56896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7,6</a:t>
            </a: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35B97112-478F-17CF-9E56-568A5F79CF99}"/>
              </a:ext>
            </a:extLst>
          </p:cNvPr>
          <p:cNvSpPr/>
          <p:nvPr/>
        </p:nvSpPr>
        <p:spPr>
          <a:xfrm>
            <a:off x="9042400" y="3403600"/>
            <a:ext cx="944880" cy="56896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0,9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985576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9" grpId="0" animBg="1"/>
      <p:bldP spid="60" grpId="0" animBg="1"/>
      <p:bldP spid="61" grpId="0" animBg="1"/>
      <p:bldP spid="62" grpId="0" animBg="1"/>
      <p:bldP spid="6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38BC2814-DC77-211B-D0D5-3A010E664CB7}"/>
              </a:ext>
            </a:extLst>
          </p:cNvPr>
          <p:cNvGrpSpPr/>
          <p:nvPr/>
        </p:nvGrpSpPr>
        <p:grpSpPr>
          <a:xfrm>
            <a:off x="1168112" y="92588"/>
            <a:ext cx="8382288" cy="923330"/>
            <a:chOff x="1229072" y="966348"/>
            <a:chExt cx="8382288" cy="92333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C73273D-EE00-9228-B1B2-694449A0291B}"/>
                </a:ext>
              </a:extLst>
            </p:cNvPr>
            <p:cNvGrpSpPr/>
            <p:nvPr/>
          </p:nvGrpSpPr>
          <p:grpSpPr>
            <a:xfrm>
              <a:off x="1229072" y="966348"/>
              <a:ext cx="841938" cy="923330"/>
              <a:chOff x="1183809" y="702655"/>
              <a:chExt cx="841938" cy="923330"/>
            </a:xfrm>
          </p:grpSpPr>
          <p:sp>
            <p:nvSpPr>
              <p:cNvPr id="15" name="Flowchart: Connector 14">
                <a:extLst>
                  <a:ext uri="{FF2B5EF4-FFF2-40B4-BE49-F238E27FC236}">
                    <a16:creationId xmlns:a16="http://schemas.microsoft.com/office/drawing/2014/main" id="{5DA7E16F-4BDF-6D89-79B8-9E0A2CF266F0}"/>
                  </a:ext>
                </a:extLst>
              </p:cNvPr>
              <p:cNvSpPr/>
              <p:nvPr/>
            </p:nvSpPr>
            <p:spPr>
              <a:xfrm>
                <a:off x="1240972" y="839755"/>
                <a:ext cx="765111" cy="765111"/>
              </a:xfrm>
              <a:prstGeom prst="flowChartConnector">
                <a:avLst/>
              </a:prstGeom>
              <a:solidFill>
                <a:srgbClr val="9477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PA-文本框 54">
                <a:extLst>
                  <a:ext uri="{FF2B5EF4-FFF2-40B4-BE49-F238E27FC236}">
                    <a16:creationId xmlns:a16="http://schemas.microsoft.com/office/drawing/2014/main" id="{E738B65F-C9FE-F243-952D-33AF558C44B5}"/>
                  </a:ext>
                </a:extLst>
              </p:cNvPr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1183809" y="702655"/>
                <a:ext cx="841938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zh-CN"/>
                </a:defPPr>
                <a:lvl1pPr algn="dist">
                  <a:defRPr sz="4400" b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字魂59号-创粗黑" panose="00000500000000000000" pitchFamily="2" charset="-122"/>
                    <a:ea typeface="字魂59号-创粗黑" panose="00000500000000000000" pitchFamily="2" charset="-122"/>
                  </a:defRPr>
                </a:lvl1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5400" b="0" i="0" u="none" strike="noStrike" kern="1200" cap="none" spc="-30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SVN-Cookies" panose="02040603050506020204" pitchFamily="18" charset="0"/>
                    <a:ea typeface="字魂156号-萌趣苏打饼" panose="00000500000000000000" pitchFamily="2" charset="-122"/>
                    <a:sym typeface="思源黑体 CN" panose="020B0500000000000000" pitchFamily="34" charset="-122"/>
                  </a:rPr>
                  <a:t>2</a:t>
                </a:r>
                <a:endParaRPr kumimoji="0" lang="zh-CN" altLang="en-US" sz="5400" b="0" i="0" u="none" strike="noStrike" kern="1200" cap="none" spc="-300" normalizeH="0" baseline="0" noProof="0" dirty="0">
                  <a:ln>
                    <a:noFill/>
                  </a:ln>
                  <a:effectLst/>
                  <a:uLnTx/>
                  <a:uFillTx/>
                  <a:latin typeface="SVN-Cookies" panose="02040603050506020204" pitchFamily="18" charset="0"/>
                  <a:ea typeface="字魂156号-萌趣苏打饼" panose="00000500000000000000" pitchFamily="2" charset="-122"/>
                  <a:sym typeface="思源黑体 CN" panose="020B0500000000000000" pitchFamily="34" charset="-122"/>
                </a:endParaRPr>
              </a:p>
            </p:txBody>
          </p:sp>
        </p:grp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A6EB441F-3AE3-8E3E-3F8F-FDF57D8A2987}"/>
                </a:ext>
              </a:extLst>
            </p:cNvPr>
            <p:cNvGrpSpPr/>
            <p:nvPr/>
          </p:nvGrpSpPr>
          <p:grpSpPr>
            <a:xfrm>
              <a:off x="2128173" y="1005677"/>
              <a:ext cx="7483187" cy="772324"/>
              <a:chOff x="2128173" y="1005677"/>
              <a:chExt cx="7483187" cy="772324"/>
            </a:xfrm>
          </p:grpSpPr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FE5DC375-DBDA-31AA-4C8F-1C1D9276E925}"/>
                  </a:ext>
                </a:extLst>
              </p:cNvPr>
              <p:cNvSpPr/>
              <p:nvPr/>
            </p:nvSpPr>
            <p:spPr>
              <a:xfrm>
                <a:off x="2128173" y="1005677"/>
                <a:ext cx="7483187" cy="772324"/>
              </a:xfrm>
              <a:prstGeom prst="roundRect">
                <a:avLst/>
              </a:prstGeom>
              <a:solidFill>
                <a:srgbClr val="F9DB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8D9364C-10D4-2EFE-F747-99FC81705013}"/>
                  </a:ext>
                </a:extLst>
              </p:cNvPr>
              <p:cNvSpPr txBox="1"/>
              <p:nvPr/>
            </p:nvSpPr>
            <p:spPr>
              <a:xfrm>
                <a:off x="2265092" y="1103448"/>
                <a:ext cx="732594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vi-VN" sz="3600" b="0" i="0" dirty="0">
                    <a:solidFill>
                      <a:srgbClr val="000000"/>
                    </a:solidFill>
                    <a:effectLst/>
                    <a:latin typeface="Calibri" panose="020F0502020204030204" pitchFamily="34" charset="0"/>
                    <a:cs typeface="Calibri" panose="020F0502020204030204" pitchFamily="34" charset="0"/>
                  </a:rPr>
                  <a:t>Các con vật có cân nặng như hình vẽ.</a:t>
                </a:r>
                <a:endParaRPr lang="en-US" sz="3600" b="1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pic>
        <p:nvPicPr>
          <p:cNvPr id="25" name="Picture 24">
            <a:extLst>
              <a:ext uri="{FF2B5EF4-FFF2-40B4-BE49-F238E27FC236}">
                <a16:creationId xmlns:a16="http://schemas.microsoft.com/office/drawing/2014/main" id="{D261F7BD-1A60-6F40-C327-15D1A3AA7C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3520" y="875347"/>
            <a:ext cx="6522720" cy="218905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AB600686-CFA9-72AE-B820-989799320D29}"/>
              </a:ext>
            </a:extLst>
          </p:cNvPr>
          <p:cNvSpPr txBox="1"/>
          <p:nvPr/>
        </p:nvSpPr>
        <p:spPr>
          <a:xfrm>
            <a:off x="1148080" y="3180080"/>
            <a:ext cx="82702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a) </a:t>
            </a:r>
            <a:r>
              <a:rPr lang="en-US" sz="2800" b="1" dirty="0" err="1">
                <a:latin typeface="Cambria" panose="02040503050406030204" pitchFamily="18" charset="0"/>
                <a:ea typeface="Cambria" panose="02040503050406030204" pitchFamily="18" charset="0"/>
              </a:rPr>
              <a:t>Tìm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b="1" dirty="0" err="1">
                <a:latin typeface="Cambria" panose="02040503050406030204" pitchFamily="18" charset="0"/>
                <a:ea typeface="Cambria" panose="02040503050406030204" pitchFamily="18" charset="0"/>
              </a:rPr>
              <a:t>số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b="1" dirty="0" err="1">
                <a:latin typeface="Cambria" panose="02040503050406030204" pitchFamily="18" charset="0"/>
                <a:ea typeface="Cambria" panose="02040503050406030204" pitchFamily="18" charset="0"/>
              </a:rPr>
              <a:t>thập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b="1" dirty="0" err="1">
                <a:latin typeface="Cambria" panose="02040503050406030204" pitchFamily="18" charset="0"/>
                <a:ea typeface="Cambria" panose="02040503050406030204" pitchFamily="18" charset="0"/>
              </a:rPr>
              <a:t>phân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b="1" dirty="0" err="1">
                <a:latin typeface="Cambria" panose="02040503050406030204" pitchFamily="18" charset="0"/>
                <a:ea typeface="Cambria" panose="02040503050406030204" pitchFamily="18" charset="0"/>
              </a:rPr>
              <a:t>thích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b="1" dirty="0" err="1">
                <a:latin typeface="Cambria" panose="02040503050406030204" pitchFamily="18" charset="0"/>
                <a:ea typeface="Cambria" panose="02040503050406030204" pitchFamily="18" charset="0"/>
              </a:rPr>
              <a:t>hợp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1F4EAC7-3E43-26BF-0AD0-4CC29DA1DE9D}"/>
              </a:ext>
            </a:extLst>
          </p:cNvPr>
          <p:cNvSpPr txBox="1"/>
          <p:nvPr/>
        </p:nvSpPr>
        <p:spPr>
          <a:xfrm>
            <a:off x="1076960" y="3779884"/>
            <a:ext cx="6096000" cy="6587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6 kg 75 g =              kg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C1DF361-E501-FB5E-0C04-29BF83829F98}"/>
              </a:ext>
            </a:extLst>
          </p:cNvPr>
          <p:cNvSpPr txBox="1"/>
          <p:nvPr/>
        </p:nvSpPr>
        <p:spPr>
          <a:xfrm>
            <a:off x="6888480" y="3779884"/>
            <a:ext cx="3982720" cy="6587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6 100 g =            kg</a:t>
            </a: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5D89D6F6-25C0-CEEF-71AB-49EC3FA57E6F}"/>
              </a:ext>
            </a:extLst>
          </p:cNvPr>
          <p:cNvSpPr/>
          <p:nvPr/>
        </p:nvSpPr>
        <p:spPr>
          <a:xfrm>
            <a:off x="2854960" y="3860800"/>
            <a:ext cx="944880" cy="53848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?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C71B6D7-12DA-D8DB-E0E9-89E35D8ECF47}"/>
              </a:ext>
            </a:extLst>
          </p:cNvPr>
          <p:cNvSpPr/>
          <p:nvPr/>
        </p:nvSpPr>
        <p:spPr>
          <a:xfrm>
            <a:off x="8442960" y="3901440"/>
            <a:ext cx="822960" cy="53848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?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31EBB9F7-AD60-FFBF-BECF-C49B8B48C3E9}"/>
              </a:ext>
            </a:extLst>
          </p:cNvPr>
          <p:cNvSpPr txBox="1"/>
          <p:nvPr/>
        </p:nvSpPr>
        <p:spPr>
          <a:xfrm>
            <a:off x="1209040" y="4551680"/>
            <a:ext cx="827024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b) </a:t>
            </a:r>
            <a:r>
              <a:rPr lang="en-US" sz="2800" dirty="0" err="1">
                <a:latin typeface="Cambria" panose="02040503050406030204" pitchFamily="18" charset="0"/>
                <a:ea typeface="Cambria" panose="02040503050406030204" pitchFamily="18" charset="0"/>
              </a:rPr>
              <a:t>Chọn</a:t>
            </a: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dirty="0" err="1">
                <a:latin typeface="Cambria" panose="02040503050406030204" pitchFamily="18" charset="0"/>
                <a:ea typeface="Cambria" panose="02040503050406030204" pitchFamily="18" charset="0"/>
              </a:rPr>
              <a:t>câu</a:t>
            </a: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dirty="0" err="1">
                <a:latin typeface="Cambria" panose="02040503050406030204" pitchFamily="18" charset="0"/>
                <a:ea typeface="Cambria" panose="02040503050406030204" pitchFamily="18" charset="0"/>
              </a:rPr>
              <a:t>trả</a:t>
            </a: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dirty="0" err="1">
                <a:latin typeface="Cambria" panose="02040503050406030204" pitchFamily="18" charset="0"/>
                <a:ea typeface="Cambria" panose="02040503050406030204" pitchFamily="18" charset="0"/>
              </a:rPr>
              <a:t>lời</a:t>
            </a: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dirty="0" err="1">
                <a:latin typeface="Cambria" panose="02040503050406030204" pitchFamily="18" charset="0"/>
                <a:ea typeface="Cambria" panose="02040503050406030204" pitchFamily="18" charset="0"/>
              </a:rPr>
              <a:t>đúng</a:t>
            </a: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.</a:t>
            </a:r>
          </a:p>
          <a:p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Con </a:t>
            </a:r>
            <a:r>
              <a:rPr lang="en-US" sz="2800" b="1" dirty="0" err="1">
                <a:latin typeface="Cambria" panose="02040503050406030204" pitchFamily="18" charset="0"/>
                <a:ea typeface="Cambria" panose="02040503050406030204" pitchFamily="18" charset="0"/>
              </a:rPr>
              <a:t>vật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b="1" dirty="0" err="1">
                <a:latin typeface="Cambria" panose="02040503050406030204" pitchFamily="18" charset="0"/>
                <a:ea typeface="Cambria" panose="02040503050406030204" pitchFamily="18" charset="0"/>
              </a:rPr>
              <a:t>nào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b="1" dirty="0" err="1">
                <a:latin typeface="Cambria" panose="02040503050406030204" pitchFamily="18" charset="0"/>
                <a:ea typeface="Cambria" panose="02040503050406030204" pitchFamily="18" charset="0"/>
              </a:rPr>
              <a:t>nặng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800" b="1" dirty="0" err="1">
                <a:latin typeface="Cambria" panose="02040503050406030204" pitchFamily="18" charset="0"/>
                <a:ea typeface="Cambria" panose="02040503050406030204" pitchFamily="18" charset="0"/>
              </a:rPr>
              <a:t>nhất</a:t>
            </a:r>
            <a:r>
              <a:rPr lang="en-US" sz="2800" b="1" dirty="0">
                <a:latin typeface="Cambria" panose="02040503050406030204" pitchFamily="18" charset="0"/>
                <a:ea typeface="Cambria" panose="02040503050406030204" pitchFamily="18" charset="0"/>
              </a:rPr>
              <a:t>?</a:t>
            </a:r>
          </a:p>
          <a:p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A. </a:t>
            </a:r>
            <a:r>
              <a:rPr lang="en-US" sz="2800" dirty="0" err="1">
                <a:latin typeface="Cambria" panose="02040503050406030204" pitchFamily="18" charset="0"/>
                <a:ea typeface="Cambria" panose="02040503050406030204" pitchFamily="18" charset="0"/>
              </a:rPr>
              <a:t>Thỏ</a:t>
            </a: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                         B. </a:t>
            </a:r>
            <a:r>
              <a:rPr lang="en-US" sz="2800" dirty="0" err="1">
                <a:latin typeface="Cambria" panose="02040503050406030204" pitchFamily="18" charset="0"/>
                <a:ea typeface="Cambria" panose="02040503050406030204" pitchFamily="18" charset="0"/>
              </a:rPr>
              <a:t>Ngỗng</a:t>
            </a:r>
            <a:r>
              <a:rPr lang="en-US" sz="2800" dirty="0">
                <a:latin typeface="Cambria" panose="02040503050406030204" pitchFamily="18" charset="0"/>
                <a:ea typeface="Cambria" panose="02040503050406030204" pitchFamily="18" charset="0"/>
              </a:rPr>
              <a:t>                                   C. </a:t>
            </a:r>
            <a:r>
              <a:rPr lang="en-US" sz="2800" dirty="0" err="1">
                <a:latin typeface="Cambria" panose="02040503050406030204" pitchFamily="18" charset="0"/>
                <a:ea typeface="Cambria" panose="02040503050406030204" pitchFamily="18" charset="0"/>
              </a:rPr>
              <a:t>Mèo</a:t>
            </a:r>
            <a:endParaRPr lang="en-US"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330749AA-96A4-E819-3758-E586AA9E4051}"/>
              </a:ext>
            </a:extLst>
          </p:cNvPr>
          <p:cNvSpPr/>
          <p:nvPr/>
        </p:nvSpPr>
        <p:spPr>
          <a:xfrm>
            <a:off x="2854960" y="3850640"/>
            <a:ext cx="944880" cy="53848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6,075</a:t>
            </a: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5102D608-D42E-9D38-C4BB-8FAEA14E267D}"/>
              </a:ext>
            </a:extLst>
          </p:cNvPr>
          <p:cNvSpPr/>
          <p:nvPr/>
        </p:nvSpPr>
        <p:spPr>
          <a:xfrm>
            <a:off x="8422640" y="3901440"/>
            <a:ext cx="843280" cy="53848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6,1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905A4A4D-304E-26C8-99C6-F8914F6AB633}"/>
              </a:ext>
            </a:extLst>
          </p:cNvPr>
          <p:cNvSpPr/>
          <p:nvPr/>
        </p:nvSpPr>
        <p:spPr>
          <a:xfrm>
            <a:off x="4053840" y="5476240"/>
            <a:ext cx="518160" cy="47752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221626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3" grpId="0"/>
      <p:bldP spid="34" grpId="0"/>
      <p:bldP spid="35" grpId="0" animBg="1"/>
      <p:bldP spid="50" grpId="0" animBg="1"/>
      <p:bldP spid="60" grpId="0"/>
      <p:bldP spid="61" grpId="0" animBg="1"/>
      <p:bldP spid="62" grpId="0" animBg="1"/>
      <p:bldP spid="6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984E3507-09F5-89BA-39DF-DBFF6E330CEB}"/>
              </a:ext>
            </a:extLst>
          </p:cNvPr>
          <p:cNvGrpSpPr/>
          <p:nvPr/>
        </p:nvGrpSpPr>
        <p:grpSpPr>
          <a:xfrm>
            <a:off x="1341488" y="284316"/>
            <a:ext cx="841938" cy="923330"/>
            <a:chOff x="1164145" y="741983"/>
            <a:chExt cx="841938" cy="923330"/>
          </a:xfrm>
        </p:grpSpPr>
        <p:sp>
          <p:nvSpPr>
            <p:cNvPr id="14" name="Flowchart: Connector 13">
              <a:extLst>
                <a:ext uri="{FF2B5EF4-FFF2-40B4-BE49-F238E27FC236}">
                  <a16:creationId xmlns:a16="http://schemas.microsoft.com/office/drawing/2014/main" id="{98252A8D-19C7-3730-7171-6FB634BE485A}"/>
                </a:ext>
              </a:extLst>
            </p:cNvPr>
            <p:cNvSpPr/>
            <p:nvPr/>
          </p:nvSpPr>
          <p:spPr>
            <a:xfrm>
              <a:off x="1240972" y="839755"/>
              <a:ext cx="765111" cy="765111"/>
            </a:xfrm>
            <a:prstGeom prst="flowChartConnector">
              <a:avLst/>
            </a:prstGeom>
            <a:solidFill>
              <a:srgbClr val="9477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PA-文本框 54">
              <a:extLst>
                <a:ext uri="{FF2B5EF4-FFF2-40B4-BE49-F238E27FC236}">
                  <a16:creationId xmlns:a16="http://schemas.microsoft.com/office/drawing/2014/main" id="{4AD18D3A-4092-406F-B32E-36239D39F788}"/>
                </a:ext>
              </a:extLst>
            </p:cNvPr>
            <p:cNvSpPr txBox="1"/>
            <p:nvPr>
              <p:custDataLst>
                <p:tags r:id="rId2"/>
              </p:custDataLst>
            </p:nvPr>
          </p:nvSpPr>
          <p:spPr>
            <a:xfrm>
              <a:off x="1164145" y="741983"/>
              <a:ext cx="84193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dist">
                <a:defRPr sz="44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字魂59号-创粗黑" panose="00000500000000000000" pitchFamily="2" charset="-122"/>
                  <a:ea typeface="字魂59号-创粗黑" panose="00000500000000000000" pitchFamily="2" charset="-122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5400" b="0" i="0" u="none" strike="noStrike" kern="1200" cap="none" spc="-300" normalizeH="0" baseline="0" noProof="0" dirty="0">
                  <a:ln>
                    <a:noFill/>
                  </a:ln>
                  <a:effectLst/>
                  <a:uLnTx/>
                  <a:uFillTx/>
                  <a:latin typeface="SVN-Cookies" panose="02040603050506020204" pitchFamily="18" charset="0"/>
                  <a:ea typeface="字魂156号-萌趣苏打饼" panose="00000500000000000000" pitchFamily="2" charset="-122"/>
                  <a:sym typeface="思源黑体 CN" panose="020B0500000000000000" pitchFamily="34" charset="-122"/>
                </a:rPr>
                <a:t>3</a:t>
              </a:r>
              <a:endParaRPr kumimoji="0" lang="zh-CN" altLang="en-US" sz="5400" b="0" i="0" u="none" strike="noStrike" kern="1200" cap="none" spc="-300" normalizeH="0" baseline="0" noProof="0" dirty="0">
                <a:ln>
                  <a:noFill/>
                </a:ln>
                <a:effectLst/>
                <a:uLnTx/>
                <a:uFillTx/>
                <a:latin typeface="SVN-Cookies" panose="02040603050506020204" pitchFamily="18" charset="0"/>
                <a:ea typeface="字魂156号-萌趣苏打饼" panose="00000500000000000000" pitchFamily="2" charset="-122"/>
                <a:sym typeface="思源黑体 CN" panose="020B0500000000000000" pitchFamily="34" charset="-122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895D4D8-6310-11EF-727B-A30BC831C6ED}"/>
              </a:ext>
            </a:extLst>
          </p:cNvPr>
          <p:cNvGrpSpPr/>
          <p:nvPr/>
        </p:nvGrpSpPr>
        <p:grpSpPr>
          <a:xfrm>
            <a:off x="2152947" y="369938"/>
            <a:ext cx="6869134" cy="900062"/>
            <a:chOff x="1159250" y="691589"/>
            <a:chExt cx="6869134" cy="900062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22987E63-24F6-6E31-3E1C-5D718ACB294F}"/>
                </a:ext>
              </a:extLst>
            </p:cNvPr>
            <p:cNvSpPr/>
            <p:nvPr/>
          </p:nvSpPr>
          <p:spPr>
            <a:xfrm>
              <a:off x="1236076" y="691589"/>
              <a:ext cx="6639907" cy="900062"/>
            </a:xfrm>
            <a:prstGeom prst="roundRect">
              <a:avLst/>
            </a:prstGeom>
            <a:solidFill>
              <a:srgbClr val="F9DB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97AE4E4-3FE2-28AC-45AF-E028CABF89F6}"/>
                </a:ext>
              </a:extLst>
            </p:cNvPr>
            <p:cNvSpPr txBox="1"/>
            <p:nvPr/>
          </p:nvSpPr>
          <p:spPr>
            <a:xfrm>
              <a:off x="1159250" y="744937"/>
              <a:ext cx="68691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a) </a:t>
              </a:r>
              <a:r>
                <a:rPr lang="en-US" sz="4000" b="0" i="0" dirty="0" err="1">
                  <a:solidFill>
                    <a:srgbClr val="000000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Tìm</a:t>
              </a:r>
              <a:r>
                <a:rPr lang="en-US" sz="4000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4000" b="0" i="0" dirty="0" err="1">
                  <a:solidFill>
                    <a:srgbClr val="000000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số</a:t>
              </a:r>
              <a:r>
                <a:rPr lang="en-US" sz="4000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4000" b="0" i="0" dirty="0" err="1">
                  <a:solidFill>
                    <a:srgbClr val="000000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thập</a:t>
              </a:r>
              <a:r>
                <a:rPr lang="en-US" sz="4000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4000" b="0" i="0" dirty="0" err="1">
                  <a:solidFill>
                    <a:srgbClr val="000000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phân</a:t>
              </a:r>
              <a:r>
                <a:rPr lang="en-US" sz="4000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4000" b="0" i="0" dirty="0" err="1">
                  <a:solidFill>
                    <a:srgbClr val="000000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thích</a:t>
              </a:r>
              <a:r>
                <a:rPr lang="en-US" sz="4000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4000" b="0" i="0" dirty="0" err="1">
                  <a:solidFill>
                    <a:srgbClr val="000000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hợp</a:t>
              </a:r>
              <a:r>
                <a:rPr lang="en-US" sz="4000" b="0" i="0" dirty="0">
                  <a:solidFill>
                    <a:srgbClr val="000000"/>
                  </a:solidFill>
                  <a:effectLst/>
                  <a:latin typeface="Calibri" panose="020F0502020204030204" pitchFamily="34" charset="0"/>
                  <a:cs typeface="Calibri" panose="020F0502020204030204" pitchFamily="34" charset="0"/>
                </a:rPr>
                <a:t>.</a:t>
              </a:r>
              <a:endParaRPr lang="en-US" sz="40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pic>
        <p:nvPicPr>
          <p:cNvPr id="24" name="图片 3">
            <a:extLst>
              <a:ext uri="{FF2B5EF4-FFF2-40B4-BE49-F238E27FC236}">
                <a16:creationId xmlns:a16="http://schemas.microsoft.com/office/drawing/2014/main" id="{F34837F3-5E42-7A23-9C33-D3C4471B0E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4213" y="3952350"/>
            <a:ext cx="3036129" cy="3036129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A36685D-A94F-D3A5-9FA3-9A2AAB4B1FE0}"/>
              </a:ext>
            </a:extLst>
          </p:cNvPr>
          <p:cNvGrpSpPr/>
          <p:nvPr/>
        </p:nvGrpSpPr>
        <p:grpSpPr>
          <a:xfrm>
            <a:off x="1087120" y="1768204"/>
            <a:ext cx="10220960" cy="1478353"/>
            <a:chOff x="1087120" y="1768204"/>
            <a:chExt cx="10220960" cy="1478353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0136BFF-A86E-1D42-FFD9-DFBA64BE80C2}"/>
                </a:ext>
              </a:extLst>
            </p:cNvPr>
            <p:cNvSpPr txBox="1"/>
            <p:nvPr/>
          </p:nvSpPr>
          <p:spPr>
            <a:xfrm>
              <a:off x="1087120" y="1768204"/>
              <a:ext cx="4297680" cy="14783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3200" dirty="0">
                  <a:latin typeface="Cambria" panose="02040503050406030204" pitchFamily="18" charset="0"/>
                  <a:ea typeface="Cambria" panose="02040503050406030204" pitchFamily="18" charset="0"/>
                </a:rPr>
                <a:t>6 </a:t>
              </a:r>
              <a:r>
                <a:rPr lang="en-US" sz="3200" i="1" dirty="0">
                  <a:latin typeface="Cambria" panose="02040503050406030204" pitchFamily="18" charset="0"/>
                  <a:ea typeface="Cambria" panose="02040503050406030204" pitchFamily="18" charset="0"/>
                </a:rPr>
                <a:t>l</a:t>
              </a:r>
              <a:r>
                <a:rPr lang="en-US" sz="3200" dirty="0">
                  <a:latin typeface="Cambria" panose="02040503050406030204" pitchFamily="18" charset="0"/>
                  <a:ea typeface="Cambria" panose="02040503050406030204" pitchFamily="18" charset="0"/>
                </a:rPr>
                <a:t> 260 ml =              </a:t>
              </a:r>
              <a:r>
                <a:rPr lang="en-US" sz="3200" i="1" dirty="0">
                  <a:latin typeface="Cambria" panose="02040503050406030204" pitchFamily="18" charset="0"/>
                  <a:ea typeface="Cambria" panose="02040503050406030204" pitchFamily="18" charset="0"/>
                </a:rPr>
                <a:t>l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>
                  <a:latin typeface="Cambria" panose="02040503050406030204" pitchFamily="18" charset="0"/>
                  <a:ea typeface="Cambria" panose="02040503050406030204" pitchFamily="18" charset="0"/>
                </a:rPr>
                <a:t>5 </a:t>
              </a:r>
              <a:r>
                <a:rPr lang="en-US" sz="3200" i="1" dirty="0">
                  <a:latin typeface="Cambria" panose="02040503050406030204" pitchFamily="18" charset="0"/>
                  <a:ea typeface="Cambria" panose="02040503050406030204" pitchFamily="18" charset="0"/>
                </a:rPr>
                <a:t>l</a:t>
              </a:r>
              <a:r>
                <a:rPr lang="en-US" sz="3200" dirty="0">
                  <a:latin typeface="Cambria" panose="02040503050406030204" pitchFamily="18" charset="0"/>
                  <a:ea typeface="Cambria" panose="02040503050406030204" pitchFamily="18" charset="0"/>
                </a:rPr>
                <a:t> 75 ml =             </a:t>
              </a:r>
              <a:r>
                <a:rPr lang="en-US" sz="3200" i="1" dirty="0">
                  <a:latin typeface="Cambria" panose="02040503050406030204" pitchFamily="18" charset="0"/>
                  <a:ea typeface="Cambria" panose="02040503050406030204" pitchFamily="18" charset="0"/>
                </a:rPr>
                <a:t>l</a:t>
              </a:r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99A8AA27-94BA-8C98-DFE8-5A60CD2DDBFF}"/>
                </a:ext>
              </a:extLst>
            </p:cNvPr>
            <p:cNvSpPr/>
            <p:nvPr/>
          </p:nvSpPr>
          <p:spPr>
            <a:xfrm>
              <a:off x="3342640" y="1920240"/>
              <a:ext cx="944880" cy="53848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3200" b="1" dirty="0">
                  <a:solidFill>
                    <a:srgbClr val="002060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?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8C5F5AB-BF69-50D5-E3CC-D474EC26A36B}"/>
                </a:ext>
              </a:extLst>
            </p:cNvPr>
            <p:cNvSpPr txBox="1"/>
            <p:nvPr/>
          </p:nvSpPr>
          <p:spPr>
            <a:xfrm>
              <a:off x="7010400" y="1768204"/>
              <a:ext cx="4297680" cy="147835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3200" dirty="0">
                  <a:latin typeface="Cambria" panose="02040503050406030204" pitchFamily="18" charset="0"/>
                  <a:ea typeface="Cambria" panose="02040503050406030204" pitchFamily="18" charset="0"/>
                </a:rPr>
                <a:t>3 452 ml =             </a:t>
              </a:r>
              <a:r>
                <a:rPr lang="en-US" sz="3200" i="1" dirty="0">
                  <a:latin typeface="Cambria" panose="02040503050406030204" pitchFamily="18" charset="0"/>
                  <a:ea typeface="Cambria" panose="02040503050406030204" pitchFamily="18" charset="0"/>
                </a:rPr>
                <a:t>l</a:t>
              </a:r>
            </a:p>
            <a:p>
              <a:pPr>
                <a:lnSpc>
                  <a:spcPct val="150000"/>
                </a:lnSpc>
              </a:pPr>
              <a:r>
                <a:rPr lang="en-US" sz="3200" dirty="0">
                  <a:latin typeface="Cambria" panose="02040503050406030204" pitchFamily="18" charset="0"/>
                  <a:ea typeface="Cambria" panose="02040503050406030204" pitchFamily="18" charset="0"/>
                </a:rPr>
                <a:t>750 ml =            </a:t>
              </a:r>
              <a:r>
                <a:rPr lang="en-US" sz="3200" i="1" dirty="0">
                  <a:latin typeface="Cambria" panose="02040503050406030204" pitchFamily="18" charset="0"/>
                  <a:ea typeface="Cambria" panose="02040503050406030204" pitchFamily="18" charset="0"/>
                </a:rPr>
                <a:t>l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E4DD4A86-F380-8CD3-49E5-B4014C47F2AB}"/>
                </a:ext>
              </a:extLst>
            </p:cNvPr>
            <p:cNvSpPr/>
            <p:nvPr/>
          </p:nvSpPr>
          <p:spPr>
            <a:xfrm>
              <a:off x="3037840" y="2682240"/>
              <a:ext cx="944880" cy="53848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3200" b="1" dirty="0">
                  <a:solidFill>
                    <a:srgbClr val="002060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?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D2D33716-7A52-F8C3-7839-B97969CB66A7}"/>
                </a:ext>
              </a:extLst>
            </p:cNvPr>
            <p:cNvSpPr/>
            <p:nvPr/>
          </p:nvSpPr>
          <p:spPr>
            <a:xfrm>
              <a:off x="9052560" y="1920240"/>
              <a:ext cx="944880" cy="53848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3200" b="1" dirty="0">
                  <a:solidFill>
                    <a:srgbClr val="002060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?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F6E752C-FFDA-6C98-32C4-AF3A1D6FA0B0}"/>
                </a:ext>
              </a:extLst>
            </p:cNvPr>
            <p:cNvSpPr/>
            <p:nvPr/>
          </p:nvSpPr>
          <p:spPr>
            <a:xfrm>
              <a:off x="8696960" y="2651760"/>
              <a:ext cx="944880" cy="53848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3200" b="1" dirty="0">
                  <a:solidFill>
                    <a:srgbClr val="002060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?</a:t>
              </a:r>
            </a:p>
          </p:txBody>
        </p:sp>
      </p:grp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58C3417-00DE-0605-A198-E61ACAF456EA}"/>
              </a:ext>
            </a:extLst>
          </p:cNvPr>
          <p:cNvSpPr/>
          <p:nvPr/>
        </p:nvSpPr>
        <p:spPr>
          <a:xfrm>
            <a:off x="3332480" y="1910080"/>
            <a:ext cx="944880" cy="53848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6,26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84C5996-75F3-F8A4-F40F-B9E5FC65A149}"/>
              </a:ext>
            </a:extLst>
          </p:cNvPr>
          <p:cNvSpPr/>
          <p:nvPr/>
        </p:nvSpPr>
        <p:spPr>
          <a:xfrm>
            <a:off x="3037840" y="2682240"/>
            <a:ext cx="1036320" cy="53848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5,075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9D3538C-B568-A6A9-9C98-40CE4B62EB37}"/>
              </a:ext>
            </a:extLst>
          </p:cNvPr>
          <p:cNvSpPr/>
          <p:nvPr/>
        </p:nvSpPr>
        <p:spPr>
          <a:xfrm>
            <a:off x="9032240" y="1920240"/>
            <a:ext cx="1026160" cy="53848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3,452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61837E76-C168-0CE2-C0A3-ABF1B1ECC927}"/>
              </a:ext>
            </a:extLst>
          </p:cNvPr>
          <p:cNvSpPr/>
          <p:nvPr/>
        </p:nvSpPr>
        <p:spPr>
          <a:xfrm>
            <a:off x="8656320" y="2641600"/>
            <a:ext cx="975360" cy="53848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0,75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2AC7E59-413E-ECE8-0908-B5A205BB1391}"/>
              </a:ext>
            </a:extLst>
          </p:cNvPr>
          <p:cNvSpPr txBox="1"/>
          <p:nvPr/>
        </p:nvSpPr>
        <p:spPr>
          <a:xfrm>
            <a:off x="1076960" y="3596640"/>
            <a:ext cx="10363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2800" dirty="0">
                <a:latin typeface="Cambria" panose="02040503050406030204" pitchFamily="18" charset="0"/>
                <a:ea typeface="Cambria" panose="02040503050406030204" pitchFamily="18" charset="0"/>
              </a:rPr>
              <a:t>b) Sắp xếp các số thập phần tìm được ở cầu a theo thứ tự từ bé đến lớn.</a:t>
            </a:r>
            <a:endParaRPr lang="en-US"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DA0DE2B-DB29-BB1C-3C37-C4ED99472E27}"/>
              </a:ext>
            </a:extLst>
          </p:cNvPr>
          <p:cNvSpPr txBox="1"/>
          <p:nvPr/>
        </p:nvSpPr>
        <p:spPr>
          <a:xfrm>
            <a:off x="1280160" y="4683760"/>
            <a:ext cx="9052560" cy="1478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Thứ</a:t>
            </a:r>
            <a:r>
              <a:rPr lang="en-US" sz="32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tự</a:t>
            </a:r>
            <a:r>
              <a:rPr lang="en-US" sz="32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từ</a:t>
            </a:r>
            <a:r>
              <a:rPr lang="en-US" sz="32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bé</a:t>
            </a:r>
            <a:r>
              <a:rPr lang="en-US" sz="32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đến</a:t>
            </a:r>
            <a:r>
              <a:rPr lang="en-US" sz="32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lớn</a:t>
            </a:r>
            <a:r>
              <a:rPr lang="en-US" sz="32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3200" b="1" i="1" dirty="0" err="1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là</a:t>
            </a:r>
            <a:r>
              <a:rPr lang="en-US" sz="3200" b="1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:</a:t>
            </a:r>
            <a:endParaRPr lang="en-US" sz="3200" b="1" dirty="0">
              <a:solidFill>
                <a:srgbClr val="FF000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i="1" dirty="0">
                <a:solidFill>
                  <a:srgbClr val="FF0000"/>
                </a:solidFill>
                <a:effectLst/>
                <a:latin typeface="Cambria" panose="02040503050406030204" pitchFamily="18" charset="0"/>
                <a:ea typeface="Cambria" panose="02040503050406030204" pitchFamily="18" charset="0"/>
              </a:rPr>
              <a:t>0,75 l; 3,452 l; 5,075 l; 6,26 l.</a:t>
            </a:r>
            <a:endParaRPr lang="en-US" sz="3200" dirty="0">
              <a:solidFill>
                <a:srgbClr val="FF0000"/>
              </a:solidFill>
              <a:effectLst/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019569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26" grpId="0" animBg="1"/>
      <p:bldP spid="27" grpId="0" animBg="1"/>
      <p:bldP spid="28" grpId="0"/>
      <p:bldP spid="2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3"/>
          <a:srcRect r="22218"/>
          <a:stretch/>
        </p:blipFill>
        <p:spPr>
          <a:xfrm>
            <a:off x="-6625" y="3776827"/>
            <a:ext cx="12186157" cy="308117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3057" cy="2066723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97" t="17936" r="52339" b="35612"/>
          <a:stretch/>
        </p:blipFill>
        <p:spPr>
          <a:xfrm>
            <a:off x="8819231" y="3826314"/>
            <a:ext cx="2863259" cy="3031686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01" t="7619" r="16012" b="5381"/>
          <a:stretch/>
        </p:blipFill>
        <p:spPr>
          <a:xfrm flipH="1">
            <a:off x="-577201" y="3275281"/>
            <a:ext cx="3619500" cy="4972050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-3107360" y="-3181350"/>
            <a:ext cx="18394252" cy="13220700"/>
            <a:chOff x="-3107360" y="-3181350"/>
            <a:chExt cx="18394252" cy="13220700"/>
          </a:xfrm>
          <a:solidFill>
            <a:srgbClr val="F4F4F4"/>
          </a:solidFill>
        </p:grpSpPr>
        <p:sp>
          <p:nvSpPr>
            <p:cNvPr id="17" name="矩形 16"/>
            <p:cNvSpPr/>
            <p:nvPr/>
          </p:nvSpPr>
          <p:spPr>
            <a:xfrm>
              <a:off x="-3107360" y="-3181350"/>
              <a:ext cx="18394252" cy="318135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"/>
                <a:ea typeface="思源黑体 CN"/>
                <a:cs typeface="+mn-cs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-3107360" y="6858000"/>
              <a:ext cx="18394252" cy="3181350"/>
            </a:xfrm>
            <a:prstGeom prst="rect">
              <a:avLst/>
            </a:prstGeom>
            <a:grp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思源黑体 CN"/>
                <a:ea typeface="思源黑体 CN"/>
                <a:cs typeface="+mn-cs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-3107360" y="-1799303"/>
              <a:ext cx="18394252" cy="10452508"/>
              <a:chOff x="-3107360" y="-3118504"/>
              <a:chExt cx="18394252" cy="11771709"/>
            </a:xfrm>
            <a:grpFill/>
          </p:grpSpPr>
          <p:sp>
            <p:nvSpPr>
              <p:cNvPr id="20" name="矩形 19"/>
              <p:cNvSpPr/>
              <p:nvPr/>
            </p:nvSpPr>
            <p:spPr>
              <a:xfrm>
                <a:off x="-3107360" y="-3118504"/>
                <a:ext cx="3097429" cy="11771709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"/>
                  <a:ea typeface="思源黑体 CN"/>
                  <a:cs typeface="+mn-cs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12189463" y="-3118504"/>
                <a:ext cx="3097429" cy="11771709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思源黑体 CN"/>
                  <a:ea typeface="思源黑体 CN"/>
                  <a:cs typeface="+mn-cs"/>
                </a:endParaRPr>
              </a:p>
            </p:txBody>
          </p:sp>
        </p:grpSp>
      </p:grpSp>
      <p:pic>
        <p:nvPicPr>
          <p:cNvPr id="32" name="图片 31">
            <a:extLst>
              <a:ext uri="{FF2B5EF4-FFF2-40B4-BE49-F238E27FC236}">
                <a16:creationId xmlns:a16="http://schemas.microsoft.com/office/drawing/2014/main" id="{C6B5EF91-C1B7-4192-AEF9-C3E43784415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8733" y="-497804"/>
            <a:ext cx="7674534" cy="785360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CAE43E8-1ACA-E563-5A54-A67D157A41F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04908" y="324113"/>
            <a:ext cx="5919729" cy="543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2400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6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6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0.2|0.3|0.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6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0.2|0.3|0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6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6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6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0.2|0.2|0.2|0.2|0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6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0.5|0.2|0.2|0.8|0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0"/>
  <p:tag name="RESOURCELIBID_ANIM" val="46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0.2|0.2|0.4"/>
</p:tagLst>
</file>

<file path=ppt/theme/theme1.xml><?xml version="1.0" encoding="utf-8"?>
<a:theme xmlns:a="http://schemas.openxmlformats.org/drawingml/2006/main" name="1_Office 主题​​">
  <a:themeElements>
    <a:clrScheme name="自定义 32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0C0"/>
      </a:accent1>
      <a:accent2>
        <a:srgbClr val="0070C0"/>
      </a:accent2>
      <a:accent3>
        <a:srgbClr val="0070C0"/>
      </a:accent3>
      <a:accent4>
        <a:srgbClr val="0070C0"/>
      </a:accent4>
      <a:accent5>
        <a:srgbClr val="0070C0"/>
      </a:accent5>
      <a:accent6>
        <a:srgbClr val="0070C0"/>
      </a:accent6>
      <a:hlink>
        <a:srgbClr val="0563C1"/>
      </a:hlink>
      <a:folHlink>
        <a:srgbClr val="954F72"/>
      </a:folHlink>
    </a:clrScheme>
    <a:fontScheme name="思源黑体">
      <a:majorFont>
        <a:latin typeface="思源黑体 CN Bold"/>
        <a:ea typeface="思源黑体 CN Bold"/>
        <a:cs typeface=""/>
      </a:majorFont>
      <a:minorFont>
        <a:latin typeface="思源黑体 CN"/>
        <a:ea typeface="思源黑体 C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385</Words>
  <Application>Microsoft Office PowerPoint</Application>
  <PresentationFormat>Màn hình rộng</PresentationFormat>
  <Paragraphs>71</Paragraphs>
  <Slides>12</Slides>
  <Notes>1</Notes>
  <HiddenSlides>0</HiddenSlides>
  <MMClips>1</MMClips>
  <ScaleCrop>false</ScaleCrop>
  <HeadingPairs>
    <vt:vector size="6" baseType="variant">
      <vt:variant>
        <vt:lpstr>Phông được Dùng</vt:lpstr>
      </vt:variant>
      <vt:variant>
        <vt:i4>5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12</vt:i4>
      </vt:variant>
    </vt:vector>
  </HeadingPairs>
  <TitlesOfParts>
    <vt:vector size="18" baseType="lpstr">
      <vt:lpstr>Arial</vt:lpstr>
      <vt:lpstr>Calibri</vt:lpstr>
      <vt:lpstr>Cambria</vt:lpstr>
      <vt:lpstr>SVN-Cookies</vt:lpstr>
      <vt:lpstr>思源黑体 CN</vt:lpstr>
      <vt:lpstr>1_Office 主题​​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Huong Thao - 0972115126</dc:creator>
  <cp:keywords>Hương Thảo - 0972115126</cp:keywords>
  <cp:lastModifiedBy>Trang Nguyễn</cp:lastModifiedBy>
  <cp:revision>54</cp:revision>
  <dcterms:created xsi:type="dcterms:W3CDTF">2022-05-26T07:07:17Z</dcterms:created>
  <dcterms:modified xsi:type="dcterms:W3CDTF">2024-09-03T07:42:43Z</dcterms:modified>
</cp:coreProperties>
</file>

<file path=docProps/thumbnail.jpeg>
</file>